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m4v" ContentType="video/mp4"/>
  <Default Extension="jpg" ContentType="image/jpeg"/>
  <Default Extension="mp4" ContentType="video/mp4"/>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31.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7.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0.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comments/modernComment_477_FA5A440F.xml" ContentType="application/vnd.ms-powerpoint.comments+xml"/>
  <Override PartName="/ppt/comments/modernComment_478_8E5324B6.xml" ContentType="application/vnd.ms-powerpoint.comments+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3"/>
  </p:notesMasterIdLst>
  <p:handoutMasterIdLst>
    <p:handoutMasterId r:id="rId54"/>
  </p:handoutMasterIdLst>
  <p:sldIdLst>
    <p:sldId id="959" r:id="rId2"/>
    <p:sldId id="902" r:id="rId3"/>
    <p:sldId id="852" r:id="rId4"/>
    <p:sldId id="1142" r:id="rId5"/>
    <p:sldId id="1143" r:id="rId6"/>
    <p:sldId id="1144" r:id="rId7"/>
    <p:sldId id="912" r:id="rId8"/>
    <p:sldId id="913" r:id="rId9"/>
    <p:sldId id="1135" r:id="rId10"/>
    <p:sldId id="1150" r:id="rId11"/>
    <p:sldId id="920" r:id="rId12"/>
    <p:sldId id="931" r:id="rId13"/>
    <p:sldId id="1147" r:id="rId14"/>
    <p:sldId id="932" r:id="rId15"/>
    <p:sldId id="1145" r:id="rId16"/>
    <p:sldId id="1132" r:id="rId17"/>
    <p:sldId id="1199" r:id="rId18"/>
    <p:sldId id="823" r:id="rId19"/>
    <p:sldId id="1115" r:id="rId20"/>
    <p:sldId id="556" r:id="rId21"/>
    <p:sldId id="1190" r:id="rId22"/>
    <p:sldId id="1171" r:id="rId23"/>
    <p:sldId id="480" r:id="rId24"/>
    <p:sldId id="1174" r:id="rId25"/>
    <p:sldId id="465" r:id="rId26"/>
    <p:sldId id="853" r:id="rId27"/>
    <p:sldId id="466" r:id="rId28"/>
    <p:sldId id="464" r:id="rId29"/>
    <p:sldId id="1203" r:id="rId30"/>
    <p:sldId id="1221" r:id="rId31"/>
    <p:sldId id="863" r:id="rId32"/>
    <p:sldId id="1182" r:id="rId33"/>
    <p:sldId id="1181" r:id="rId34"/>
    <p:sldId id="1197" r:id="rId35"/>
    <p:sldId id="1176" r:id="rId36"/>
    <p:sldId id="1222" r:id="rId37"/>
    <p:sldId id="1206" r:id="rId38"/>
    <p:sldId id="1188" r:id="rId39"/>
    <p:sldId id="563" r:id="rId40"/>
    <p:sldId id="1183" r:id="rId41"/>
    <p:sldId id="1184" r:id="rId42"/>
    <p:sldId id="523" r:id="rId43"/>
    <p:sldId id="1093" r:id="rId44"/>
    <p:sldId id="1179" r:id="rId45"/>
    <p:sldId id="1180" r:id="rId46"/>
    <p:sldId id="1195" r:id="rId47"/>
    <p:sldId id="1193" r:id="rId48"/>
    <p:sldId id="476" r:id="rId49"/>
    <p:sldId id="478" r:id="rId50"/>
    <p:sldId id="1169" r:id="rId51"/>
    <p:sldId id="1103" r:id="rId5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579"/>
    <a:srgbClr val="DAF2F4"/>
    <a:srgbClr val="8B6DAD"/>
    <a:srgbClr val="008489"/>
    <a:srgbClr val="CBEFF0"/>
    <a:srgbClr val="E7F8F9"/>
    <a:srgbClr val="005EB8"/>
    <a:srgbClr val="41B6E6"/>
    <a:srgbClr val="D9F2F3"/>
    <a:srgbClr val="0250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66901" autoAdjust="0"/>
  </p:normalViewPr>
  <p:slideViewPr>
    <p:cSldViewPr snapToGrid="0" snapToObjects="1">
      <p:cViewPr varScale="1">
        <p:scale>
          <a:sx n="61" d="100"/>
          <a:sy n="61" d="100"/>
        </p:scale>
        <p:origin x="72" y="348"/>
      </p:cViewPr>
      <p:guideLst>
        <p:guide orient="horz" pos="2160"/>
        <p:guide pos="2880"/>
        <p:guide orient="horz" pos="3113"/>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96" d="100"/>
          <a:sy n="96" d="100"/>
        </p:scale>
        <p:origin x="368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customXml" Target="../customXml/item2.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62"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s>
</file>

<file path=ppt/comments/modernComment_477_FA5A440F.xml><?xml version="1.0" encoding="utf-8"?>
<p188:cmLst xmlns:a="http://schemas.openxmlformats.org/drawingml/2006/main" xmlns:r="http://schemas.openxmlformats.org/officeDocument/2006/relationships" xmlns:p188="http://schemas.microsoft.com/office/powerpoint/2018/8/main">
  <p188:cm id="{0421CA18-2D8A-A04D-A5E3-F754DBE53652}" authorId="{C347647C-82DF-3714-D566-1F297C5840CD}" status="resolved" created="2022-07-17T22:32:19.241" complete="100000">
    <pc:sldMkLst xmlns:pc="http://schemas.microsoft.com/office/powerpoint/2013/main/command">
      <pc:docMk/>
      <pc:sldMk cId="4200219663" sldId="1143"/>
    </pc:sldMkLst>
    <p188:txBody>
      <a:bodyPr/>
      <a:lstStyle/>
      <a:p>
        <a:r>
          <a:rPr lang="en-US"/>
          <a:t>to remove</a:t>
        </a:r>
      </a:p>
    </p188:txBody>
  </p188:cm>
</p188:cmLst>
</file>

<file path=ppt/comments/modernComment_478_8E5324B6.xml><?xml version="1.0" encoding="utf-8"?>
<p188:cmLst xmlns:a="http://schemas.openxmlformats.org/drawingml/2006/main" xmlns:r="http://schemas.openxmlformats.org/officeDocument/2006/relationships" xmlns:p188="http://schemas.microsoft.com/office/powerpoint/2018/8/main">
  <p188:cm id="{2C84542A-89C0-4D47-86F1-B6F21907751C}" authorId="{C347647C-82DF-3714-D566-1F297C5840CD}" status="resolved" created="2022-07-17T22:32:28.508" complete="100000">
    <pc:sldMkLst xmlns:pc="http://schemas.microsoft.com/office/powerpoint/2013/main/command">
      <pc:docMk/>
      <pc:sldMk cId="2387813558" sldId="1144"/>
    </pc:sldMkLst>
    <p188:txBody>
      <a:bodyPr/>
      <a:lstStyle/>
      <a:p>
        <a:r>
          <a:rPr lang="en-US"/>
          <a:t>to remove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8/9/2022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8/9/2022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213971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The cut down to stop plan should address: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How much the patient is smoking now.</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What their initial reduction goal will be and, as appropriate, their target date for stopping completely.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How they will do this, which cigarettes they will cut out.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What support they will use as part of the CDTS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Developing a personal coping plan which includes how they will manage cravings, deal with smoking routines and triggers is important.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The focus should be on short term planning: next day, next week. How far in advance you can plan will be assessed on a case-by-case basis. Focusing on small and early successes can be particularly useful for patients with SMI.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2591851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dirty="0">
                <a:effectLst/>
                <a:latin typeface="Century Gothic" panose="020B0502020202020204" pitchFamily="34" charset="0"/>
                <a:ea typeface="Calibri" panose="020F0502020204030204" pitchFamily="34" charset="0"/>
                <a:cs typeface="Arial" panose="020B0604020202020204" pitchFamily="34" charset="0"/>
              </a:rPr>
              <a:t>Strategies to reduce the number of cigarettes smoked per day with the help of NRT or nicotine-containing vapes may include service users: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Delaying the first cigarette of the day.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Eliminating one cigarette a day, often in the order of what would be easiest to give up.</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Increasing the time interval between cigarettes.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Choosing periods during the day, or specific occasions, when they will not smoke.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Choosing places such as the car, house, etc. where they will not smoke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798731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Day 2, Activity 4: Quit/reduction date skills practice, page 11]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1971313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Day 2, Activity 4: Quit/reduction date skills practice, page 11]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1. Confirm readiness to quit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Welcome the patient back. Ask the patient how they are feeling about commencing the CDTS programme: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“So, can I ask how you are feeling about beginning the process of cutting down prior to quitting?”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9144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If the patient sounds nervous or ambivalent: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You can reassure them that it is completely understandable and very common to be nervous about making changes to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Inform them that by getting support from trained practitioners such as you, and by using effective medications, they are greatly improving their chances of success.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Explore any specific concerns they may have (e.g. “What is worrying you most about cutting down?”)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If the patient sounds positive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You can congratulate them for being so positive, as motivation to cut down to stop is really important.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You might need to make sure that patients have a realistic expectation of what cutting down may be like if you think that they are overconfident.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indent="381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2. Review patient log and key reflections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Review the patient’s experience of filling in the smoking log, ask about any insights into their smoking and anything they didn’t expect.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“How did you get on keeping the smoking log this week?”</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“Did you notice any patters to your smoking or were they spread throughout the day?”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Areas for exploration: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Ask the patient more about their pattern of smoking, was there anything in particular that lead to any patterns?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Ask the patient if they managed to establish the cigarettes that felt most important.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Ask if there is anything else they want to share about their experience of keeping the log.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3. Agree smoking reduction goal and start date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Ask the patient if they have considered their first reduction goal: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“Have you thought about how much you would be prepared to reduce by and by when?”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General principles: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Reduction goals should be patient led with the practitioner supporting the decision making process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Be specific: could the patient reduce by, for example, a quarter?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“So you have agreed to reduce your smoking from X number of cigarettes to Y by Z date when we next meet. That’s great.”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We have intentionally left the number of weeks blank because this is a decision that you and the service user are going to have agree on. Too short a time and it might prove unrealistic, too long and the momentum might be lost. Cut Down To Stop is often done over a six week period although sometimes it can be extended to over several months.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4. Discuss strategies for cutting down and make specific plans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 </a:t>
            </a:r>
            <a:r>
              <a:rPr lang="en-GB" sz="1200" dirty="0">
                <a:effectLst/>
                <a:latin typeface="Century Gothic" panose="020B0502020202020204" pitchFamily="34" charset="0"/>
                <a:ea typeface="Calibri" panose="020F0502020204030204" pitchFamily="34" charset="0"/>
                <a:cs typeface="Arial" panose="020B0604020202020204" pitchFamily="34" charset="0"/>
              </a:rPr>
              <a:t>There are various ways individuals can reduce the number of cigarettes they smoke to meet their goal. </a:t>
            </a:r>
            <a:r>
              <a:rPr lang="en-US" sz="1200" dirty="0">
                <a:effectLst/>
                <a:latin typeface="Century Gothic" panose="020B0502020202020204" pitchFamily="34" charset="0"/>
                <a:ea typeface="Calibri" panose="020F0502020204030204" pitchFamily="34" charset="0"/>
                <a:cs typeface="Arial" panose="020B0604020202020204" pitchFamily="34" charset="0"/>
              </a:rPr>
              <a:t>Offer a menu of options for doing so and have the patient decide what would work best for them: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“As mentioned last week there are various strategies to reduce the number of cigarettes smoked, for example extending the time between cigarettes, having smokefree periods in the day, not smoking in certain places, for example your home or car, or when with the kids. Did you manage to consider where you think would be a good place to start cutting out cigarettes in order to meet your target of X number of cigarettes per day?”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5. Discuss stop smoking medications and vaping and set medication goals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Confirm that the patient has sufficient supply of medication and discuss expectations of medication.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Remind patient of the reasons for use (reduces withdrawal symptoms and urges to smoke and increases success).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Discuss correct use and possible side effects. Mention that with continued and regular use most smokers get used to these side effects.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Encourage using enough to keep them comfortable while they reduce the number of cigarettes smoked. If withdrawal and cravings/urges to smoke are troublesome, they are not using enough NRT.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Reinforce the need to use their oral NRT product prior to when they would usually smoke to allow time for the nicotine to absorb into their system.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indent="381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3267664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t>Day 2 trainer manual, activity 4, quit/reduction date skills practice, page 12.</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Skills practice debrief</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41980639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[Review summary points from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2101662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t>Invite any questions. </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4131725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Century Gothic" panose="020B0502020202020204" pitchFamily="34" charset="0"/>
                <a:ea typeface="Calibri" panose="020F0502020204030204" pitchFamily="34" charset="0"/>
                <a:cs typeface="Arial" panose="020B0604020202020204" pitchFamily="34" charset="0"/>
              </a:rPr>
              <a:t>Follow-up sessions: staying on track and preventing relapse [14:00-15:00]</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Welcome everyone to this next module where we will focus on the follow-up sessions, the key BCTs </a:t>
            </a:r>
            <a:r>
              <a:rPr lang="en-US" sz="1200" dirty="0" err="1">
                <a:effectLst/>
                <a:latin typeface="Century Gothic" panose="020B0502020202020204" pitchFamily="34" charset="0"/>
                <a:ea typeface="Calibri" panose="020F0502020204030204" pitchFamily="34" charset="0"/>
                <a:cs typeface="Arial" panose="020B0604020202020204" pitchFamily="34" charset="0"/>
              </a:rPr>
              <a:t>utilised</a:t>
            </a:r>
            <a:r>
              <a:rPr lang="en-US" sz="1200" dirty="0">
                <a:effectLst/>
                <a:latin typeface="Century Gothic" panose="020B0502020202020204" pitchFamily="34" charset="0"/>
                <a:ea typeface="Calibri" panose="020F0502020204030204" pitchFamily="34" charset="0"/>
                <a:cs typeface="Arial" panose="020B0604020202020204" pitchFamily="34" charset="0"/>
              </a:rPr>
              <a:t> in these sessions and key issues that may arise.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We are going look at how these follow-up sessions are used to assess the patient’s progress and offer support with staying on track, whether their goal is complete cessation or reducing their smoking over several weeks.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Optional: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Before moving to the next slide you could ask participants:</a:t>
            </a:r>
            <a:r>
              <a:rPr lang="en-US" sz="1200" b="1" dirty="0">
                <a:effectLst/>
                <a:latin typeface="Century Gothic" panose="020B0502020202020204" pitchFamily="34" charset="0"/>
                <a:ea typeface="Calibri" panose="020F0502020204030204" pitchFamily="34" charset="0"/>
                <a:cs typeface="Arial" panose="020B0604020202020204" pitchFamily="34" charset="0"/>
              </a:rPr>
              <a:t> What would you want to ensure that you include in the follow up sessions with patients?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1636375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Introduce video: This is Hameed’s story, in his own words, about quitting smoking with a mental health illness. Let’s watch.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br>
              <a:rPr lang="en-US" sz="1200" dirty="0">
                <a:effectLst/>
                <a:latin typeface="Century Gothic" panose="020B0502020202020204" pitchFamily="34" charset="0"/>
                <a:ea typeface="Calibri" panose="020F0502020204030204" pitchFamily="34" charset="0"/>
                <a:cs typeface="Arial" panose="020B0604020202020204" pitchFamily="34" charset="0"/>
              </a:rPr>
            </a:br>
            <a:r>
              <a:rPr lang="en-US" sz="1200" b="1" dirty="0">
                <a:effectLst/>
                <a:latin typeface="Century Gothic" panose="020B0502020202020204" pitchFamily="34" charset="0"/>
                <a:ea typeface="Calibri" panose="020F0502020204030204" pitchFamily="34" charset="0"/>
                <a:cs typeface="Arial" panose="020B0604020202020204" pitchFamily="34" charset="0"/>
              </a:rPr>
              <a:t>[move to next slide]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9087105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Calibri" panose="020F0502020204030204" pitchFamily="34" charset="0"/>
              </a:rPr>
              <a:t>[Play video, 3:05 mins] </a:t>
            </a:r>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2176034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dirty="0"/>
              <a:t>Welcome everyone back and advise that you are going to carry on looking at the initial assessment. </a:t>
            </a:r>
            <a:endParaRPr lang="en-US" sz="1200"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3711281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[Read out each point on the slide – elaborating where needed]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Provide genuine praise and encouragement for the patient’s achievement.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Ensure the patient is optimising their stop smoking medication and dispel any myths such as cutting down on NRT too soon, etc. Enquire about how much they are using, how often and if there are any side effects.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Enquire about any withdrawal symptoms/urges to smoke – how strong, when they happen, ways of coping, medication, etc. Reassure that urges and withdrawal symptoms are normal and will pass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Measure CO levels and ask about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“How are you getting on, have you managed to stay smokefree since our last appointment?”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To get an accurate response it is often useful to clarify the patient’s response to the above question by providing them with the four responses to choose from: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Yes, not even a puff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No, just a few puffs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No, between 1 and 5 cigarettes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No, more than 5 cigarettes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endParaRPr lang="en-GB" altLang="en-US" sz="1200" dirty="0">
              <a:latin typeface="Century Gothic" panose="020B0502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dirty="0">
              <a:latin typeface="Century Gothic" panose="020B0502020202020204" pitchFamily="34" charset="0"/>
            </a:endParaRPr>
          </a:p>
          <a:p>
            <a:endParaRPr lang="en-GB" altLang="en-US" sz="1200" dirty="0">
              <a:latin typeface="Century Gothic" panose="020B0502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11377318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Discuss how routine changes and coping strategies are going, encourage the patient to anticipate difficult times and establish a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For patients who are CDTS: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Courier New" panose="02070309020205020404" pitchFamily="49" charset="0"/>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Based on progress made, establish a reduction goal for the next period. As discussed on day 1, individualise goals but don’t let small setbacks get in the way.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Courier New" panose="02070309020205020404" pitchFamily="49" charset="0"/>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Reiterate the importance of having the goal of stopping completely in the future.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Encourage small goals, breaking down the week into a day at a time if that helps the patient.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Identify situations where they are struggling or smoking and develop specific coping plans. You may use “if, then” plans, visualisation or role play to assist with this or place the plan in writing.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Encourage the patient to reward themselves and remember their reasons for quitting.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Explore any lapse, the circumstances surrounding it and establish future planning.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Prompt commitment from patient.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For Abrupt quitting: </a:t>
            </a:r>
            <a:r>
              <a:rPr lang="en-US" sz="1200" dirty="0">
                <a:effectLst/>
                <a:latin typeface="Century Gothic" panose="020B0502020202020204" pitchFamily="34" charset="0"/>
                <a:ea typeface="Calibri" panose="020F0502020204030204" pitchFamily="34" charset="0"/>
                <a:cs typeface="Arial" panose="020B0604020202020204" pitchFamily="34" charset="0"/>
              </a:rPr>
              <a:t>Confirm the importance of the ‘not a puff’ rule and prompt a commitment from the patient.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For cut down to quit:</a:t>
            </a:r>
            <a:r>
              <a:rPr lang="en-US" sz="1200" dirty="0">
                <a:effectLst/>
                <a:latin typeface="Century Gothic" panose="020B0502020202020204" pitchFamily="34" charset="0"/>
                <a:ea typeface="Calibri" panose="020F0502020204030204" pitchFamily="34" charset="0"/>
                <a:cs typeface="Arial" panose="020B0604020202020204" pitchFamily="34" charset="0"/>
              </a:rPr>
              <a:t> Confirm importance of staying on track and prompt commitment to the reduction goal set, use of medication and coping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2836281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For patients who are CDTS, our focus in on supporting the patient with achieving success with reducing their smoking and supporting them with staying on track for full cessation. As we discussed on day 1, some patients will be able to so over a few weeks and others will benefit from a longer reduction period. This is the art and science of CDTS.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For patients who are CDTS it can be helpful for you to: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Provide positive reinforcement about any success achieved to date.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Assist patient with self-monitoring and developing new coping skills. This includes weekly coping plans that are either discussed together and/or patient led.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Managing withdrawal and craving via both the use of NRT or a vape as well as behavioural techniques such as avoiding triggers, changing routines, distraction.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Set progressive reduction goals with the patient, based on progress.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Regularly assess motivation to quit and reinforcing this as the goal. This will include educating on benefits of stopping smoking completely.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CO measurement can be one method for providing positive feedback and evidence of the progress they are making in cutting down on their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25784300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We are now going to look at a few scenarios that you may see in your practice at follow-up.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3802495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We are now going to look at a few scenarios that you may see in your practice at follow-up.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SLIDE 24</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Before we look at these scenarios, let’s spend just a minute or two ensuring we are all clear on what lapse and relapse are. </a:t>
            </a: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A lapse</a:t>
            </a: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is when an individual who has quit smoking has a single cigarette or even just a few puffs on a cigarette.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Relapse</a:t>
            </a: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is when the individual returns to regular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Because of the addictive nature or tobacco smoking and the personal challenges individuals attempting to quit may face, lapses are part of many quit attempts and relapse is common.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While lapses are a normal part of the quitting process, they can quickly lead to a relapse back to regular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Please note, though, that relapse does not mean that the individuals doesn’t want to quit, is weak or not motivated – it is just part and parcel of their quit journey.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Times New Roman" panose="02020603050405020304" pitchFamily="18" charset="0"/>
              </a:rPr>
              <a:t>Now let’s have a look at a short video.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4389697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Play film clip: Lapse (24 seconds) – had one cigarette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Ask participants how they would handle this situation, what would you say?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The good news is that that cigarette didn’t lead to more, credit to you for getting back on track and coming back this week.</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You still have a chance to turn this around, all is not lost.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It may help if we review what led up to that one cigarette and how you might address that situation if it came up again. We can also discuss your medication, how much you are using and how you are finding it.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It may also be helpful to explore with this patient where they obtained the cigarettes. Were they from a friend or partner, or did they buy them? Do they still have them?</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dirty="0"/>
          </a:p>
        </p:txBody>
      </p:sp>
    </p:spTree>
    <p:extLst>
      <p:ext uri="{BB962C8B-B14F-4D97-AF65-F5344CB8AC3E}">
        <p14:creationId xmlns:p14="http://schemas.microsoft.com/office/powerpoint/2010/main" val="35917435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Evidence on effective strategies for preventing relapse is limited.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We see here a list of common relapse prevention strategies.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Times New Roman" panose="02020603050405020304" pitchFamily="18" charset="0"/>
              </a:rPr>
              <a:t>[Read the list]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Often people with SMI who get to this stage will need extended use of medication and relapse prevention care.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dirty="0"/>
          </a:p>
        </p:txBody>
      </p:sp>
    </p:spTree>
    <p:extLst>
      <p:ext uri="{BB962C8B-B14F-4D97-AF65-F5344CB8AC3E}">
        <p14:creationId xmlns:p14="http://schemas.microsoft.com/office/powerpoint/2010/main" val="38827008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Play film clip: Cut down from 30 to 5 a day (16 seconds)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(Note: this is a patient who had previously agreed to an abrupt quit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Ask participants how they would handle this situation, what would you say?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You are making progress but if you are going to succeed you will need to stop completely. Let's discuss how best to achieve that.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Calibri" panose="020F0502020204030204" pitchFamily="34" charset="0"/>
                <a:cs typeface="Arial" panose="020B0604020202020204" pitchFamily="34" charset="0"/>
              </a:rPr>
              <a:t>You seemed sure about quitting completely when we spoke last week, did anything happen that changed your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Unfortunately, there is not a lot of evidence regarding what works in terms of relapse prevention strategies. The best thing seems to be a good start...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If a patient has not managed to stop and decides to bring their quit attempt to a close, it’s important that they don’t give themselves too hard a time and view this as a failure. Encourage them to try viewing it instead as a learning experience; they now have good knowledge and experience they can use for next time.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They may need time to gather energy and motivation to quit again; make sure the patient knows you are there and that they are welcome to return to the service when they are ready.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dirty="0"/>
          </a:p>
        </p:txBody>
      </p:sp>
    </p:spTree>
    <p:extLst>
      <p:ext uri="{BB962C8B-B14F-4D97-AF65-F5344CB8AC3E}">
        <p14:creationId xmlns:p14="http://schemas.microsoft.com/office/powerpoint/2010/main" val="13109890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Century Gothic" panose="020B0502020202020204" pitchFamily="34" charset="0"/>
                <a:ea typeface="Calibri" panose="020F0502020204030204" pitchFamily="34" charset="0"/>
                <a:cs typeface="Arial" panose="020B0604020202020204" pitchFamily="34" charset="0"/>
              </a:rPr>
              <a:t>Play film clip: Advises quit but 17 ppm CO reading (46 seconds)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Ask participants how they would handle this situation, what would you say?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Remind client about expected CO levels.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“You said you haven’t smoked this week and I’ve no reason not to believe you, it’s your quit attempt after all… But something has raised your carbon monoxide levels (highlight things like lactose intolerance, faulty boiler and exhaust, etc.)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Recommend they get boiler/exhaust checked.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It’s usually best not to challenge the patient but invite them to come back next week for a nice low reading.</a:t>
            </a:r>
            <a:endParaRPr lang="en-US"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28</a:t>
            </a:fld>
            <a:endParaRPr lang="en-US" dirty="0"/>
          </a:p>
        </p:txBody>
      </p:sp>
    </p:spTree>
    <p:extLst>
      <p:ext uri="{BB962C8B-B14F-4D97-AF65-F5344CB8AC3E}">
        <p14:creationId xmlns:p14="http://schemas.microsoft.com/office/powerpoint/2010/main" val="14606916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It can be helpful when working with patients to keep in mind that solutions they generate themselves are the most likely to work.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Having said that, some patients, and this is particularly true in the SMI population, may be challenged either initially or throughout your work together to generate solutions. You will want to be prepared to assist with developing a coping plan and can view the support you provide as a hierarchy of support.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Identify</a:t>
            </a:r>
            <a:r>
              <a:rPr lang="en-CA" sz="1200" dirty="0">
                <a:effectLst/>
                <a:latin typeface="Century Gothic" panose="020B0502020202020204" pitchFamily="34" charset="0"/>
                <a:ea typeface="Calibri" panose="020F0502020204030204" pitchFamily="34" charset="0"/>
                <a:cs typeface="Arial" panose="020B0604020202020204" pitchFamily="34" charset="0"/>
              </a:rPr>
              <a:t> – times of day, situations, people, moods where they perceive difficulty staying smokefree.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Consider alternatives</a:t>
            </a:r>
            <a:r>
              <a:rPr lang="en-CA" sz="1200" dirty="0">
                <a:effectLst/>
                <a:latin typeface="Century Gothic" panose="020B0502020202020204" pitchFamily="34" charset="0"/>
                <a:ea typeface="Calibri" panose="020F0502020204030204" pitchFamily="34" charset="0"/>
                <a:cs typeface="Arial" panose="020B0604020202020204" pitchFamily="34" charset="0"/>
              </a:rPr>
              <a:t> – have the patient generate solutions, refine ideas, use the activity ideas tool.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Agree to the Plan</a:t>
            </a:r>
            <a:r>
              <a:rPr lang="en-CA" sz="1200" dirty="0">
                <a:effectLst/>
                <a:latin typeface="Century Gothic" panose="020B0502020202020204" pitchFamily="34" charset="0"/>
                <a:ea typeface="Calibri" panose="020F0502020204030204" pitchFamily="34" charset="0"/>
                <a:cs typeface="Arial" panose="020B0604020202020204" pitchFamily="34" charset="0"/>
              </a:rPr>
              <a:t> – put this in writing if appropriate.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Practice</a:t>
            </a:r>
            <a:r>
              <a:rPr lang="en-CA" sz="1200" dirty="0">
                <a:effectLst/>
                <a:latin typeface="Century Gothic" panose="020B0502020202020204" pitchFamily="34" charset="0"/>
                <a:ea typeface="Calibri" panose="020F0502020204030204" pitchFamily="34" charset="0"/>
                <a:cs typeface="Arial" panose="020B0604020202020204" pitchFamily="34" charset="0"/>
              </a:rPr>
              <a:t> – make use of visualisation and roleplay to build confidence in how the patient will address challenging situations.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Commit</a:t>
            </a:r>
            <a:r>
              <a:rPr lang="en-CA" sz="1200" dirty="0">
                <a:effectLst/>
                <a:latin typeface="Century Gothic" panose="020B0502020202020204" pitchFamily="34" charset="0"/>
                <a:ea typeface="Calibri" panose="020F0502020204030204" pitchFamily="34" charset="0"/>
                <a:cs typeface="Arial" panose="020B0604020202020204" pitchFamily="34" charset="0"/>
              </a:rPr>
              <a:t> – Have the patient repeat and commit aloud.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Revisit</a:t>
            </a:r>
            <a:r>
              <a:rPr lang="en-CA" sz="1200" dirty="0">
                <a:effectLst/>
                <a:latin typeface="Century Gothic" panose="020B0502020202020204" pitchFamily="34" charset="0"/>
                <a:ea typeface="Calibri" panose="020F0502020204030204" pitchFamily="34" charset="0"/>
                <a:cs typeface="Arial" panose="020B0604020202020204" pitchFamily="34" charset="0"/>
              </a:rPr>
              <a:t> – revisit the plan, review how it’s working/not working, make adjustments, use visualisation/roleplay to address problem areas.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For patients who struggle you will need to be prepared to support them with identifying situations and alternatives that might work for them and asking questions about what they might do instead.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For some patients you may find you will need to play a greater role in their coping plan, assisting with both identifying high risk situations and ideas for alternatives.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Some patients may need support in facilitating solutions, e.g. helping with signing up for activities, arranging for a family member to play a specific role, helping them arrange transport, finding something they can do with their hands instead of smoking, etc.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There are a variety of techniques that you have in your toolkit to help patients with developing their coping plan. For those of you working in smoking cessation or mental health these will be familiar to you. These include: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Generating a list situations and possible solutions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Making “if, then” plans: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Courier New" panose="02070309020205020404" pitchFamily="49" charset="0"/>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“When I [X], I will [Y] instead of smoking” (e.g. When I am at work and others go out to smoke, I will do _____ instead)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 word on the value of visualisation and roleplaying the plans that have been generated: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Visualization and roleplaying scenarios can be important for generating patients’ confidence and skills in terms of responding to various situations where they may be tempted to smoke.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Working with patients to either visualise or roleplay these scenarios, both initially and at various points during follow-up support, can help with building confidence. This can include roleplaying how patients will respond to urges to smoke, high risk situations including daily routines, interactions with others, when bored, down, celebrating, etc., focusing on </a:t>
            </a:r>
            <a:r>
              <a:rPr lang="en-CA" sz="1200" dirty="0">
                <a:effectLst/>
                <a:latin typeface="Century Gothic" panose="020B0502020202020204" pitchFamily="34" charset="0"/>
                <a:ea typeface="Calibri" panose="020F0502020204030204" pitchFamily="34" charset="0"/>
                <a:cs typeface="Arial" panose="020B0604020202020204" pitchFamily="34" charset="0"/>
              </a:rPr>
              <a:t>what the patient will you do and say when in a particular situation and revisiting these as needed.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dirty="0"/>
          </a:p>
        </p:txBody>
      </p:sp>
    </p:spTree>
    <p:extLst>
      <p:ext uri="{BB962C8B-B14F-4D97-AF65-F5344CB8AC3E}">
        <p14:creationId xmlns:p14="http://schemas.microsoft.com/office/powerpoint/2010/main" val="3857587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Withdrawal symptoms and urges to smoke (cravings) are the main reasons why people return to smoking in the early stages of a quit attempt.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 large proportion of people with SMI will have high dependence and as such may experience greater withdrawal symptoms and urges to smoke.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While most withdrawal symptoms typically last up to 4 weeks, they are usually at their worst for the first 3-5 days after quitting.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Around 70% of smokers will experience urges to smoke after quitting and they can persist for weeks, months and even years.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Urges can range from weak to strong and will remain strong, but become far less frequent, as time passes. Some patients will describe this as an overwhelming, all-consuming feeling and others as a less intense but still difficult experience,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Urges are generally at their peak for a few minutes</a:t>
            </a:r>
            <a:r>
              <a:rPr lang="en-CA" sz="1200" dirty="0">
                <a:effectLst/>
                <a:latin typeface="Century Gothic" panose="020B0502020202020204" pitchFamily="34" charset="0"/>
                <a:ea typeface="Calibri" panose="020F0502020204030204" pitchFamily="34" charset="0"/>
                <a:cs typeface="Arial" panose="020B0604020202020204" pitchFamily="34" charset="0"/>
              </a:rPr>
              <a:t> and</a:t>
            </a:r>
            <a:r>
              <a:rPr lang="en-GB" sz="1200" dirty="0">
                <a:effectLst/>
                <a:latin typeface="Century Gothic" panose="020B0502020202020204" pitchFamily="34" charset="0"/>
                <a:ea typeface="Calibri" panose="020F0502020204030204" pitchFamily="34" charset="0"/>
                <a:cs typeface="Arial" panose="020B0604020202020204" pitchFamily="34" charset="0"/>
              </a:rPr>
              <a:t> will become less frequent the longer someone doesn’t smoke. They will also become more used to them and adept at managing them.</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Urges to smoke triggered by smoking cues.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br>
              <a:rPr lang="en-GB" sz="1200" dirty="0">
                <a:effectLst/>
                <a:latin typeface="Century Gothic" panose="020B0502020202020204" pitchFamily="34" charset="0"/>
                <a:ea typeface="Calibri" panose="020F0502020204030204" pitchFamily="34" charset="0"/>
                <a:cs typeface="Arial" panose="020B0604020202020204" pitchFamily="34" charset="0"/>
              </a:rPr>
            </a:br>
            <a:r>
              <a:rPr lang="en-GB" sz="1200" dirty="0">
                <a:effectLst/>
                <a:latin typeface="Century Gothic" panose="020B0502020202020204" pitchFamily="34" charset="0"/>
                <a:ea typeface="Calibri" panose="020F0502020204030204" pitchFamily="34" charset="0"/>
                <a:cs typeface="Arial" panose="020B0604020202020204" pitchFamily="34" charset="0"/>
              </a:rPr>
              <a:t>Being in a situation with other smokers, or experiencing events that have previously been associated with smoking, is a high risk time for smokers trying to stop.</a:t>
            </a:r>
            <a:br>
              <a:rPr lang="en-GB" sz="1200" dirty="0">
                <a:effectLst/>
                <a:latin typeface="Century Gothic" panose="020B0502020202020204" pitchFamily="34" charset="0"/>
                <a:ea typeface="Calibri" panose="020F0502020204030204" pitchFamily="34" charset="0"/>
                <a:cs typeface="Arial" panose="020B0604020202020204" pitchFamily="34" charset="0"/>
              </a:rPr>
            </a:br>
            <a:br>
              <a:rPr lang="en-GB" sz="1200" dirty="0">
                <a:effectLst/>
                <a:latin typeface="Century Gothic" panose="020B0502020202020204" pitchFamily="34" charset="0"/>
                <a:ea typeface="Calibri" panose="020F0502020204030204" pitchFamily="34" charset="0"/>
                <a:cs typeface="Arial" panose="020B0604020202020204" pitchFamily="34" charset="0"/>
              </a:rPr>
            </a:br>
            <a:r>
              <a:rPr lang="en-GB" sz="1200" dirty="0">
                <a:effectLst/>
                <a:latin typeface="Century Gothic" panose="020B0502020202020204" pitchFamily="34" charset="0"/>
                <a:ea typeface="Calibri" panose="020F0502020204030204" pitchFamily="34" charset="0"/>
                <a:cs typeface="Arial" panose="020B0604020202020204" pitchFamily="34" charset="0"/>
              </a:rPr>
              <a:t>When smokers encounter a cue, they have the impulse to reach for a cigarette. If they consciously resist this, they experience the impulse as an 'urge' to smoke.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It can be helpful to think of two types of urges: a background urge to smoke that is pretty much present most of the time and more acute breakthrough urges triggered by persons, places, moods, routines etc.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Educating patients on urges to smoke and working with patients to have a plan to cope with urges to smoke when they occur and avoiding triggers is part of the support we will be providing at the quit plan visit and follow-up visits.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As long as the individual does not have even a single puff on a cigarette, cravings will reduce over the first few weeks of quitting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Supporting patients in the acute period of quitting to identify strategies for coping with cravings is crucial.</a:t>
            </a:r>
            <a:r>
              <a:rPr lang="en-CA" sz="1200" dirty="0">
                <a:effectLst/>
                <a:latin typeface="Century Gothic" panose="020B0502020202020204" pitchFamily="34" charset="0"/>
                <a:ea typeface="Calibri" panose="020F0502020204030204" pitchFamily="34" charset="0"/>
                <a:cs typeface="Arial" panose="020B0604020202020204" pitchFamily="34" charset="0"/>
              </a:rPr>
              <a:t>  Patients can be advised to: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Keep busy and distract themselves when a craving hits.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Avoiding places in which they will have the urge to smoke (e.g., the pub).</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Change routines to address the habit element of smoking and avoid triggers (like being around other smokers).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Working with patients to create “If, then” plans can be particularly useful for helping patients come up with a plan for what they will do when they experience cravings to smoke.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For some patients it can be helpful to have them visualise or verbalise what their “if, then” plan will be. Having a menu of options can be useful (including things like keeping hands busy, playing a digital game, calling someone, making use of short acting NRT or vape, etc.)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19205139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Assisting patients with identifying and developing plans to overcome personal barriers for quitting is an important component of the behavioural support you will be providing.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Stress, enjoyment and boredom are the three top reasons patients with SMI smoke. We discussed stress this morning and the very common perception that smoking helps with managing it. We can’t emphasise enough how important it can be to reiterate to patients throughout the course of their treatment that smoking is not assisting with managing stress and support patients with thinking about alternative (new) ways of coping with the stress they may experience on a day-to-day basis, as well as planning ahead for times in their life where they may experience higher levels of stress.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Boredom is also a significant reason many people with SMI smoke. </a:t>
            </a:r>
            <a:r>
              <a:rPr lang="en-CA" sz="1200" dirty="0">
                <a:effectLst/>
                <a:latin typeface="Century Gothic" panose="020B0502020202020204" pitchFamily="34" charset="0"/>
                <a:ea typeface="Calibri" panose="020F0502020204030204" pitchFamily="34" charset="0"/>
                <a:cs typeface="Times New Roman" panose="02020603050405020304" pitchFamily="18" charset="0"/>
              </a:rPr>
              <a:t>For many people with SMI, a lot of days are unstructured; many may be unemployed and/or spend a lot of time on their own. Smoking provides “something to do” during this time and for some smoking also provides structure, i.e. certain times of day or places that they smoke. Many will report not being sure what they will do if they are not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Working with patients to address boredom and what to do instead of smoking is particularly important for people with SMI who smoke. Facilitating alternative activities is an important role we can play, including linking patients to services, activities that offer the opportunity to stay busy, exercise, socialise and be active without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dirty="0"/>
          </a:p>
        </p:txBody>
      </p:sp>
    </p:spTree>
    <p:extLst>
      <p:ext uri="{BB962C8B-B14F-4D97-AF65-F5344CB8AC3E}">
        <p14:creationId xmlns:p14="http://schemas.microsoft.com/office/powerpoint/2010/main" val="10127547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a:effectLst/>
                <a:latin typeface="Century Gothic" panose="020B0502020202020204" pitchFamily="34" charset="0"/>
                <a:ea typeface="Calibri" panose="020F0502020204030204" pitchFamily="34" charset="0"/>
                <a:cs typeface="Arial" panose="020B0604020202020204" pitchFamily="34" charset="0"/>
              </a:rPr>
              <a:t>[Participant pack Day 2, Handout 5: Activity and interest ideas worksheet]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Empower people to develop skills to plan their own time in a meaningful, individual way.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We can assist patients with cultivating a variety of interests and activities. Rather than just staying busy it can be helpful to specifically seek out activities that the individual finds meaningful or rewarding. Ideally this would include spending time with other non-smokers and making meaningful connections.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Given that many patients with SMI have limited disposable income, it can be important that when planning activities for addressing boredom or stress that these be low cost. It may not be realistic for example for some patients to sign up for art or yoga lessons or obtain a gym membership to start up a new exercise routine. Having low-cost activities such as a trip to the library, listening to music, completing a puzzle or taking a daily walk can be useful for addressing boredom and can also offer structure for patients.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In your Day 2 handouts you will find the “activity and interest ideas” planning tool. This tool can be used to help discuss with patients activities they may enjoy. Patients can independently review the activities and check off those that would interest them, or this can be facilitated through a conversation: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Calibri" panose="020F0502020204030204" pitchFamily="34" charset="0"/>
                <a:cs typeface="Arial" panose="020B0604020202020204" pitchFamily="34" charset="0"/>
              </a:rPr>
              <a:t>“Here is a list of activities that you might find of interest, check those that appeal to you.”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We know that some MH trusts have organised regular walking or exercise groups that provide alternative activities for people with SMI who smoke, and this may be something that other trusts wish to consider.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dirty="0"/>
          </a:p>
        </p:txBody>
      </p:sp>
    </p:spTree>
    <p:extLst>
      <p:ext uri="{BB962C8B-B14F-4D97-AF65-F5344CB8AC3E}">
        <p14:creationId xmlns:p14="http://schemas.microsoft.com/office/powerpoint/2010/main" val="15355731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[Invite any final questions]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dirty="0"/>
          </a:p>
        </p:txBody>
      </p:sp>
    </p:spTree>
    <p:extLst>
      <p:ext uri="{BB962C8B-B14F-4D97-AF65-F5344CB8AC3E}">
        <p14:creationId xmlns:p14="http://schemas.microsoft.com/office/powerpoint/2010/main" val="520536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dirty="0"/>
              <a:t>Break [15:00 – 15:15]</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dirty="0"/>
          </a:p>
        </p:txBody>
      </p:sp>
    </p:spTree>
    <p:extLst>
      <p:ext uri="{BB962C8B-B14F-4D97-AF65-F5344CB8AC3E}">
        <p14:creationId xmlns:p14="http://schemas.microsoft.com/office/powerpoint/2010/main" val="1960659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Managing setbacks [15:15-16:30]</a:t>
            </a:r>
          </a:p>
          <a:p>
            <a:endParaRPr lang="en-US" sz="1200" dirty="0"/>
          </a:p>
          <a:p>
            <a:r>
              <a:rPr lang="en-US" sz="1200" dirty="0"/>
              <a:t>Welcome everyone to the last session of day 2 where we will focus on the final session, the key BCTs utilised in these sessions and key issues that may arise.</a:t>
            </a: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dirty="0"/>
          </a:p>
        </p:txBody>
      </p:sp>
    </p:spTree>
    <p:extLst>
      <p:ext uri="{BB962C8B-B14F-4D97-AF65-F5344CB8AC3E}">
        <p14:creationId xmlns:p14="http://schemas.microsoft.com/office/powerpoint/2010/main" val="35768910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dirty="0">
                <a:effectLst/>
                <a:latin typeface="Century Gothic" panose="020B0502020202020204" pitchFamily="34" charset="0"/>
                <a:ea typeface="Calibri" panose="020F0502020204030204" pitchFamily="34" charset="0"/>
                <a:cs typeface="Arial" panose="020B0604020202020204" pitchFamily="34" charset="0"/>
              </a:rPr>
              <a:t>Ask participants to imagine that they phone Kerri 2 weeks into her quit attempt. Kerri had cut down her smoking from 15 CPD to 10 CPD but as of this week she is back to smoking 15 CPD.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She tells you: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“I’m going through a difficult period/ I’m back to smoking. There is too much going on right now for me to even think about quitting.”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[Ask participants how they might respond to this situation]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i="1" u="none" strike="noStrike"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Responses should include: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Listen and ask questions to learn more. Find out what is going on and what led to her to go back to regular smoking.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Congratulate her on the small success she had achieved in cutting back from 15 to 10 cigarettes and any positives she felt about that achievement. Use this as an opportunity to boost confidence in her ability to quit.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Remind that all is not lost and that you would love to work with her to see about a plan for staying on track even if that means taking some time to get through this difficult period.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Remind and discuss her personal motivation for quitting (i.e. arrival of new grandchild). Assess motivation and what has changed.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Do some planning to address the stressful period she is experiencing.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Acknowledge that it’s not always the best time to quit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Consideration can be given to simply taking a break from her CDTS plan and agreeing to schedule an appointment in a couple of weeks’ time to see how things are going. The break can be extended for several weeks with structured visits scheduled, or the door left open so that she can get in touch or that you might check in after a few weeks.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Example communication with Gemma: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Courier New" panose="02070309020205020404" pitchFamily="49" charset="0"/>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“Every cigarette that you didn’t smoke was a success! Don’t worry, relax – you did well. Take a break. Next time: do it differently, do it the same but more intensely, consider using NRT/vape to replace some of your cigarettes, speak to others who are quitting or have quit, look out for your next opportunity to quit….”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dirty="0"/>
          </a:p>
        </p:txBody>
      </p:sp>
    </p:spTree>
    <p:extLst>
      <p:ext uri="{BB962C8B-B14F-4D97-AF65-F5344CB8AC3E}">
        <p14:creationId xmlns:p14="http://schemas.microsoft.com/office/powerpoint/2010/main" val="2641918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The SCIMITAR project helped with establishing best practices for supporting patients with addressing relapse and setbacks.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Expecting relapse and re-engaging patients after relapse is important.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SCIMITAR allowed patients to take breaks in the quit attempt, in particular if they were needed for health care reasons.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Likewise, providing additional face-to-face support after an unsuccessful quit attempt is best practice for patients with SMI..</a:t>
            </a:r>
            <a:endParaRPr lang="en-US" sz="1200" dirty="0">
              <a:solidFill>
                <a:schemeClr val="accent2">
                  <a:lumMod val="50000"/>
                </a:schemeClr>
              </a:solidFill>
              <a:effectLs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36</a:t>
            </a:fld>
            <a:endParaRPr lang="en-US" dirty="0"/>
          </a:p>
        </p:txBody>
      </p:sp>
    </p:spTree>
    <p:extLst>
      <p:ext uri="{BB962C8B-B14F-4D97-AF65-F5344CB8AC3E}">
        <p14:creationId xmlns:p14="http://schemas.microsoft.com/office/powerpoint/2010/main" val="10127547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Exacerbation of underlying psychiatric illness as well as the standard pitfalls that cause relapse may result in the resumption of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[Read points on slide]</a:t>
            </a: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It’s </a:t>
            </a:r>
            <a:r>
              <a:rPr lang="en-CA" sz="1200" dirty="0">
                <a:effectLst/>
                <a:latin typeface="Century Gothic" panose="020B0502020202020204" pitchFamily="34" charset="0"/>
                <a:ea typeface="Calibri" panose="020F0502020204030204" pitchFamily="34" charset="0"/>
                <a:cs typeface="Arial" panose="020B0604020202020204" pitchFamily="34" charset="0"/>
              </a:rPr>
              <a:t>best to view this not as failure but as a normal part of the process of the acquisition of the skills of smoking cessation that will make the patient so good at quitting that eventually this will stop happening and they will quit for good.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37</a:t>
            </a:fld>
            <a:endParaRPr lang="en-US" dirty="0"/>
          </a:p>
        </p:txBody>
      </p:sp>
    </p:spTree>
    <p:extLst>
      <p:ext uri="{BB962C8B-B14F-4D97-AF65-F5344CB8AC3E}">
        <p14:creationId xmlns:p14="http://schemas.microsoft.com/office/powerpoint/2010/main" val="36196535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Let’s look at our patient Gemma, age 29.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Gemma is 4 weeks out from her quit date.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Gemma cancelled her last 2 appointments and you have just leaned she has had an </a:t>
            </a:r>
            <a:r>
              <a:rPr lang="en-GB" sz="1200" dirty="0">
                <a:effectLst/>
                <a:latin typeface="Century Gothic" panose="020B0502020202020204" pitchFamily="34" charset="0"/>
                <a:ea typeface="Calibri" panose="020F0502020204030204" pitchFamily="34" charset="0"/>
                <a:cs typeface="Arial" panose="020B0604020202020204" pitchFamily="34" charset="0"/>
              </a:rPr>
              <a:t>exacerbation </a:t>
            </a:r>
            <a:r>
              <a:rPr lang="en-US" sz="1200" dirty="0">
                <a:effectLst/>
                <a:latin typeface="Century Gothic" panose="020B0502020202020204" pitchFamily="34" charset="0"/>
                <a:ea typeface="Calibri" panose="020F0502020204030204" pitchFamily="34" charset="0"/>
                <a:cs typeface="Arial" panose="020B0604020202020204" pitchFamily="34" charset="0"/>
              </a:rPr>
              <a:t>of her psychosis and was recently hospitalised.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You reach Gemma by phone: what might you discuss? What decisions might need to be made? What information will be most useful for making these decisions?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Discussion points: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Speak to her care team to find out what might be going 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Provide positive reinforcement for any success achieved either now or previously (whether it’s a few days or a few hours, or just effort).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Learn more about what is going on with her physical and mental health and, as appropriate, her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Normalise setbacks.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Assess interest in face-to-face contact, find out what would make these contacts easier, try to avoid making any assumptions about lack of interest in quitting and/or that this is not a good time.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Be prepared that this may not be a good time and that taking a break in the quit attempt, or reconnecting in a few weeks, is an absolutely acceptable outcome.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Keep believing in her ability to quit and the value it will play in her life.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Proactively follow-up in a few weeks’ time.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dirty="0"/>
          </a:p>
        </p:txBody>
      </p:sp>
    </p:spTree>
    <p:extLst>
      <p:ext uri="{BB962C8B-B14F-4D97-AF65-F5344CB8AC3E}">
        <p14:creationId xmlns:p14="http://schemas.microsoft.com/office/powerpoint/2010/main" val="23046581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[Read out the points on slide]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39</a:t>
            </a:fld>
            <a:endParaRPr lang="en-US" dirty="0"/>
          </a:p>
        </p:txBody>
      </p:sp>
    </p:spTree>
    <p:extLst>
      <p:ext uri="{BB962C8B-B14F-4D97-AF65-F5344CB8AC3E}">
        <p14:creationId xmlns:p14="http://schemas.microsoft.com/office/powerpoint/2010/main" val="1990214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Day 2, Activity 4: Quit/reduction date skills practice, page 11]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18809666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[Invite any final questions]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40</a:t>
            </a:fld>
            <a:endParaRPr lang="en-US" dirty="0"/>
          </a:p>
        </p:txBody>
      </p:sp>
    </p:spTree>
    <p:extLst>
      <p:ext uri="{BB962C8B-B14F-4D97-AF65-F5344CB8AC3E}">
        <p14:creationId xmlns:p14="http://schemas.microsoft.com/office/powerpoint/2010/main" val="12407487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Day 2, Activity 5: Responding to scenarios, page 15]</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a:p>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41</a:t>
            </a:fld>
            <a:endParaRPr lang="en-US" dirty="0"/>
          </a:p>
        </p:txBody>
      </p:sp>
    </p:spTree>
    <p:extLst>
      <p:ext uri="{BB962C8B-B14F-4D97-AF65-F5344CB8AC3E}">
        <p14:creationId xmlns:p14="http://schemas.microsoft.com/office/powerpoint/2010/main" val="26246429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[Read points on slide]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42</a:t>
            </a:fld>
            <a:endParaRPr lang="en-US"/>
          </a:p>
        </p:txBody>
      </p:sp>
    </p:spTree>
    <p:extLst>
      <p:ext uri="{BB962C8B-B14F-4D97-AF65-F5344CB8AC3E}">
        <p14:creationId xmlns:p14="http://schemas.microsoft.com/office/powerpoint/2010/main" val="36406119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[Read points on slide]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43</a:t>
            </a:fld>
            <a:endParaRPr lang="en-US" dirty="0"/>
          </a:p>
        </p:txBody>
      </p:sp>
    </p:spTree>
    <p:extLst>
      <p:ext uri="{BB962C8B-B14F-4D97-AF65-F5344CB8AC3E}">
        <p14:creationId xmlns:p14="http://schemas.microsoft.com/office/powerpoint/2010/main" val="501980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[Read points on slide]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eaLnBrk="1" hangingPunct="1">
              <a:spcBef>
                <a:spcPct val="0"/>
              </a:spcBef>
              <a:buFont typeface="Arial" panose="020B0604020202020204" pitchFamily="34" charset="0"/>
              <a:buNone/>
            </a:pPr>
            <a:r>
              <a:rPr lang="en-GB" altLang="en-US" sz="1200" dirty="0"/>
              <a:t> </a:t>
            </a:r>
          </a:p>
          <a:p>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44</a:t>
            </a:fld>
            <a:endParaRPr lang="en-US" dirty="0"/>
          </a:p>
        </p:txBody>
      </p:sp>
    </p:spTree>
    <p:extLst>
      <p:ext uri="{BB962C8B-B14F-4D97-AF65-F5344CB8AC3E}">
        <p14:creationId xmlns:p14="http://schemas.microsoft.com/office/powerpoint/2010/main" val="41477651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[Read points on slide]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eaLnBrk="1" hangingPunct="1">
              <a:spcBef>
                <a:spcPct val="0"/>
              </a:spcBef>
              <a:buFont typeface="Arial" panose="020B0604020202020204" pitchFamily="34" charset="0"/>
              <a:buNone/>
            </a:pPr>
            <a:r>
              <a:rPr lang="en-GB" altLang="en-US" sz="1200" dirty="0"/>
              <a:t> </a:t>
            </a:r>
          </a:p>
          <a:p>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45</a:t>
            </a:fld>
            <a:endParaRPr lang="en-US" dirty="0"/>
          </a:p>
        </p:txBody>
      </p:sp>
    </p:spTree>
    <p:extLst>
      <p:ext uri="{BB962C8B-B14F-4D97-AF65-F5344CB8AC3E}">
        <p14:creationId xmlns:p14="http://schemas.microsoft.com/office/powerpoint/2010/main" val="4784645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I’d like to stop here for a few minutes to hear from you your reflections from this overview on smoking and mental health.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Was this information already known to you…?</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Can I ask if anyone would like to share one thing that you learned or will be taking away from the two days? Is there anything that you will differently as a result?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Times New Roman" panose="02020603050405020304" pitchFamily="18" charset="0"/>
              </a:rPr>
              <a:t>[Open the discussion to the group to both speak aloud or write in the chat]</a:t>
            </a:r>
            <a:endParaRPr lang="en-GB" altLang="en-US" sz="1200" dirty="0"/>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46</a:t>
            </a:fld>
            <a:endParaRPr lang="en-US" dirty="0"/>
          </a:p>
        </p:txBody>
      </p:sp>
    </p:spTree>
    <p:extLst>
      <p:ext uri="{BB962C8B-B14F-4D97-AF65-F5344CB8AC3E}">
        <p14:creationId xmlns:p14="http://schemas.microsoft.com/office/powerpoint/2010/main" val="34969458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Review information on the slide as a reminder of recommended training, support and supervision following this training course.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47</a:t>
            </a:fld>
            <a:endParaRPr lang="en-US" dirty="0"/>
          </a:p>
        </p:txBody>
      </p:sp>
    </p:spTree>
    <p:extLst>
      <p:ext uri="{BB962C8B-B14F-4D97-AF65-F5344CB8AC3E}">
        <p14:creationId xmlns:p14="http://schemas.microsoft.com/office/powerpoint/2010/main" val="23983655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dirty="0">
                <a:effectLst/>
                <a:latin typeface="Century Gothic" panose="020B0502020202020204" pitchFamily="34" charset="0"/>
                <a:ea typeface="Calibri" panose="020F0502020204030204" pitchFamily="34" charset="0"/>
                <a:cs typeface="Arial" panose="020B0604020202020204" pitchFamily="34" charset="0"/>
              </a:rPr>
              <a:t>Provide an overview of NCSCT resources: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Briefings: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The NCSCT have been issuing guidance regarding service delivery and CO monitoring in light of the current situation regarding Covid-19. There are also many other briefings on a range of smoking cessation topics.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Practice guidance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The NCSCT have developed guidance for practitioners who are providing remote consultations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48</a:t>
            </a:fld>
            <a:endParaRPr lang="en-US" dirty="0"/>
          </a:p>
        </p:txBody>
      </p:sp>
    </p:spTree>
    <p:extLst>
      <p:ext uri="{BB962C8B-B14F-4D97-AF65-F5344CB8AC3E}">
        <p14:creationId xmlns:p14="http://schemas.microsoft.com/office/powerpoint/2010/main" val="22186651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Mental health resources: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Mental health specialty module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Smoking cessation and mental health briefing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49</a:t>
            </a:fld>
            <a:endParaRPr lang="en-US" dirty="0"/>
          </a:p>
        </p:txBody>
      </p:sp>
    </p:spTree>
    <p:extLst>
      <p:ext uri="{BB962C8B-B14F-4D97-AF65-F5344CB8AC3E}">
        <p14:creationId xmlns:p14="http://schemas.microsoft.com/office/powerpoint/2010/main" val="1816224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Day 2, Activity 4: Quit/reduction date skills practice, page 11]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Visual to remind participants what they will cover in this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39530374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endParaRPr lang="en-GB" altLang="en-US" sz="1200" dirty="0"/>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50</a:t>
            </a:fld>
            <a:endParaRPr lang="en-US" dirty="0"/>
          </a:p>
        </p:txBody>
      </p:sp>
    </p:spTree>
    <p:extLst>
      <p:ext uri="{BB962C8B-B14F-4D97-AF65-F5344CB8AC3E}">
        <p14:creationId xmlns:p14="http://schemas.microsoft.com/office/powerpoint/2010/main" val="29511775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51</a:t>
            </a:fld>
            <a:endParaRPr lang="en-US" dirty="0"/>
          </a:p>
        </p:txBody>
      </p:sp>
    </p:spTree>
    <p:extLst>
      <p:ext uri="{BB962C8B-B14F-4D97-AF65-F5344CB8AC3E}">
        <p14:creationId xmlns:p14="http://schemas.microsoft.com/office/powerpoint/2010/main" val="35971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Day 2, Activity 4: Quit/reduction date skills practice, page 11]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Visual to remind participants what they will cover in this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043294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Day 2, Activity 4: Quit/reduction date skills practice, page 11]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2632618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Day 2, Activity 4: Quit/reduction date skills practice, page 11]</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u="none" strike="noStrike"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How did it go?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u="none" strike="noStrike"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Optional discussion questions for group feedback: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How did you address cravings/urges to smoke?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How did you feel explaining the “not a puff” rule?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Did you find getting the commitment from the patient went smoothly?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Where there any areas that did not go well? Was there anything that went particularly well that someone wants to highlight?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200" b="0" u="none"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2058418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For patients who are making a structured CDTS attempt, their reduction date visit will be scheduled just before or around the time they will begin reducing their smoking. This visit is really about ensuring you and the patient have agreed to the plan for reducing, selected the aid and the patient has obtained access to the aid.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17051061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 no modu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5111079"/>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980607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lour smok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D5E3B9-E13F-D969-E27B-FA55091C5D42}"/>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 name="Picture 3">
            <a:extLst>
              <a:ext uri="{FF2B5EF4-FFF2-40B4-BE49-F238E27FC236}">
                <a16:creationId xmlns:a16="http://schemas.microsoft.com/office/drawing/2014/main" id="{820E01E0-77B0-3021-2F5E-65BE08D511E7}"/>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095392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4"/>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1" r:id="rId21"/>
    <p:sldLayoutId id="2147483672" r:id="rId22"/>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28.jpg"/><Relationship Id="rId7" Type="http://schemas.openxmlformats.org/officeDocument/2006/relationships/image" Target="../media/image32.jp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31.jpg"/><Relationship Id="rId5" Type="http://schemas.openxmlformats.org/officeDocument/2006/relationships/image" Target="../media/image30.jpg"/><Relationship Id="rId10" Type="http://schemas.openxmlformats.org/officeDocument/2006/relationships/image" Target="../media/image35.jpg"/><Relationship Id="rId4" Type="http://schemas.openxmlformats.org/officeDocument/2006/relationships/image" Target="../media/image29.jpg"/><Relationship Id="rId9" Type="http://schemas.openxmlformats.org/officeDocument/2006/relationships/image" Target="../media/image34.jp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image" Target="../media/image14.jpg"/><Relationship Id="rId7" Type="http://schemas.openxmlformats.org/officeDocument/2006/relationships/image" Target="../media/image18.jpg"/><Relationship Id="rId12"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7.jpg"/><Relationship Id="rId11" Type="http://schemas.openxmlformats.org/officeDocument/2006/relationships/image" Target="../media/image25.jpg"/><Relationship Id="rId5" Type="http://schemas.openxmlformats.org/officeDocument/2006/relationships/image" Target="../media/image16.jpg"/><Relationship Id="rId10" Type="http://schemas.openxmlformats.org/officeDocument/2006/relationships/image" Target="../media/image24.jpg"/><Relationship Id="rId4" Type="http://schemas.openxmlformats.org/officeDocument/2006/relationships/image" Target="../media/image15.jpg"/><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4v"/><Relationship Id="rId1" Type="http://schemas.microsoft.com/office/2007/relationships/media" Target="../media/media1.m4v"/><Relationship Id="rId5" Type="http://schemas.openxmlformats.org/officeDocument/2006/relationships/image" Target="../media/image45.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8" Type="http://schemas.openxmlformats.org/officeDocument/2006/relationships/image" Target="../media/image49.jpg"/><Relationship Id="rId3" Type="http://schemas.openxmlformats.org/officeDocument/2006/relationships/image" Target="../media/image14.jpg"/><Relationship Id="rId7" Type="http://schemas.openxmlformats.org/officeDocument/2006/relationships/image" Target="../media/image48.jp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14.jpg"/><Relationship Id="rId7" Type="http://schemas.openxmlformats.org/officeDocument/2006/relationships/image" Target="../media/image51.jp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6.jpg"/><Relationship Id="rId5" Type="http://schemas.openxmlformats.org/officeDocument/2006/relationships/image" Target="../media/image50.jpg"/><Relationship Id="rId4" Type="http://schemas.openxmlformats.org/officeDocument/2006/relationships/image" Target="../media/image43.png"/><Relationship Id="rId9" Type="http://schemas.openxmlformats.org/officeDocument/2006/relationships/image" Target="../media/image53.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55.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55.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4.mov"/><Relationship Id="rId1" Type="http://schemas.microsoft.com/office/2007/relationships/media" Target="../media/media4.mov"/><Relationship Id="rId5" Type="http://schemas.openxmlformats.org/officeDocument/2006/relationships/image" Target="../media/image61.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69.png"/><Relationship Id="rId4" Type="http://schemas.openxmlformats.org/officeDocument/2006/relationships/image" Target="../media/image68.jp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hyperlink" Target="https://creativecommons.org/licenses/by-nc/3.0/" TargetMode="External"/><Relationship Id="rId4" Type="http://schemas.openxmlformats.org/officeDocument/2006/relationships/hyperlink" Target="http://pngimg.com/download/48342"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74.jpg"/></Relationships>
</file>

<file path=ppt/slides/_rels/slide4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76.png"/></Relationships>
</file>

<file path=ppt/slides/_rels/slide5.xml.rels><?xml version="1.0" encoding="UTF-8" standalone="yes"?>
<Relationships xmlns="http://schemas.openxmlformats.org/package/2006/relationships"><Relationship Id="rId8" Type="http://schemas.openxmlformats.org/officeDocument/2006/relationships/image" Target="../media/image18.jpg"/><Relationship Id="rId3" Type="http://schemas.microsoft.com/office/2018/10/relationships/comments" Target="../comments/modernComment_477_FA5A440F.xml"/><Relationship Id="rId7"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6.jpg"/><Relationship Id="rId5" Type="http://schemas.openxmlformats.org/officeDocument/2006/relationships/image" Target="../media/image15.jpg"/><Relationship Id="rId10" Type="http://schemas.openxmlformats.org/officeDocument/2006/relationships/image" Target="../media/image20.png"/><Relationship Id="rId4" Type="http://schemas.openxmlformats.org/officeDocument/2006/relationships/image" Target="../media/image14.jpg"/><Relationship Id="rId9" Type="http://schemas.openxmlformats.org/officeDocument/2006/relationships/image" Target="../media/image19.jpg"/></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8" Type="http://schemas.openxmlformats.org/officeDocument/2006/relationships/image" Target="../media/image24.jpg"/><Relationship Id="rId3" Type="http://schemas.microsoft.com/office/2018/10/relationships/comments" Target="../comments/modernComment_478_8E5324B6.xml"/><Relationship Id="rId7"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2.jpg"/><Relationship Id="rId5" Type="http://schemas.openxmlformats.org/officeDocument/2006/relationships/image" Target="../media/image21.jpg"/><Relationship Id="rId10" Type="http://schemas.openxmlformats.org/officeDocument/2006/relationships/image" Target="../media/image20.png"/><Relationship Id="rId4" Type="http://schemas.openxmlformats.org/officeDocument/2006/relationships/image" Target="../media/image14.jpg"/><Relationship Id="rId9" Type="http://schemas.openxmlformats.org/officeDocument/2006/relationships/image" Target="../media/image25.jp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93EC7-73F5-9017-5B26-276620BA38E0}"/>
              </a:ext>
            </a:extLst>
          </p:cNvPr>
          <p:cNvSpPr>
            <a:spLocks noGrp="1"/>
          </p:cNvSpPr>
          <p:nvPr>
            <p:ph type="subTitle" idx="1"/>
          </p:nvPr>
        </p:nvSpPr>
        <p:spPr>
          <a:xfrm>
            <a:off x="797517" y="573229"/>
            <a:ext cx="7200900" cy="4344935"/>
          </a:xfrm>
        </p:spPr>
        <p:txBody>
          <a:bodyPr/>
          <a:lstStyle/>
          <a:p>
            <a:r>
              <a:rPr lang="en-US" sz="4800" dirty="0"/>
              <a:t>Day 2 - PM</a:t>
            </a:r>
          </a:p>
        </p:txBody>
      </p:sp>
    </p:spTree>
    <p:extLst>
      <p:ext uri="{BB962C8B-B14F-4D97-AF65-F5344CB8AC3E}">
        <p14:creationId xmlns:p14="http://schemas.microsoft.com/office/powerpoint/2010/main" val="1125916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box 1">
            <a:extLst>
              <a:ext uri="{FF2B5EF4-FFF2-40B4-BE49-F238E27FC236}">
                <a16:creationId xmlns:a16="http://schemas.microsoft.com/office/drawing/2014/main" id="{82903F7C-EB80-A7E4-8503-956F687A2D4B}"/>
              </a:ext>
            </a:extLst>
          </p:cNvPr>
          <p:cNvGrpSpPr/>
          <p:nvPr/>
        </p:nvGrpSpPr>
        <p:grpSpPr>
          <a:xfrm>
            <a:off x="713973" y="1298096"/>
            <a:ext cx="3756300" cy="4801366"/>
            <a:chOff x="703582" y="1329269"/>
            <a:chExt cx="3756300" cy="4801366"/>
          </a:xfrm>
        </p:grpSpPr>
        <p:sp>
          <p:nvSpPr>
            <p:cNvPr id="2" name="Rectangle 1">
              <a:extLst>
                <a:ext uri="{FF2B5EF4-FFF2-40B4-BE49-F238E27FC236}">
                  <a16:creationId xmlns:a16="http://schemas.microsoft.com/office/drawing/2014/main" id="{EDB62CD3-A8AD-F7BF-0FB1-4D84C0964BA7}"/>
                </a:ext>
              </a:extLst>
            </p:cNvPr>
            <p:cNvSpPr/>
            <p:nvPr/>
          </p:nvSpPr>
          <p:spPr bwMode="auto">
            <a:xfrm>
              <a:off x="703582" y="1944312"/>
              <a:ext cx="3756300" cy="4186323"/>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5" name="box">
              <a:extLst>
                <a:ext uri="{FF2B5EF4-FFF2-40B4-BE49-F238E27FC236}">
                  <a16:creationId xmlns:a16="http://schemas.microsoft.com/office/drawing/2014/main" id="{0427C96F-88D1-6ECE-B511-71646DCFAEB8}"/>
                </a:ext>
              </a:extLst>
            </p:cNvPr>
            <p:cNvSpPr txBox="1">
              <a:spLocks/>
            </p:cNvSpPr>
            <p:nvPr/>
          </p:nvSpPr>
          <p:spPr bwMode="auto">
            <a:xfrm>
              <a:off x="703582" y="1329269"/>
              <a:ext cx="3756300" cy="615043"/>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dirty="0">
                  <a:solidFill>
                    <a:schemeClr val="bg1"/>
                  </a:solidFill>
                  <a:latin typeface="Arial" panose="020B0604020202020204" pitchFamily="34" charset="0"/>
                  <a:cs typeface="Arial" panose="020B0604020202020204" pitchFamily="34" charset="0"/>
                </a:rPr>
                <a:t>Cut Down To Stop plan</a:t>
              </a:r>
            </a:p>
          </p:txBody>
        </p:sp>
      </p:grpSp>
      <p:grpSp>
        <p:nvGrpSpPr>
          <p:cNvPr id="30" name="box 2">
            <a:extLst>
              <a:ext uri="{FF2B5EF4-FFF2-40B4-BE49-F238E27FC236}">
                <a16:creationId xmlns:a16="http://schemas.microsoft.com/office/drawing/2014/main" id="{2F641B01-66D9-BBA5-4153-01879C1E3D10}"/>
              </a:ext>
            </a:extLst>
          </p:cNvPr>
          <p:cNvGrpSpPr/>
          <p:nvPr/>
        </p:nvGrpSpPr>
        <p:grpSpPr>
          <a:xfrm>
            <a:off x="4680034" y="1298096"/>
            <a:ext cx="3756300" cy="4801366"/>
            <a:chOff x="4700816" y="1329269"/>
            <a:chExt cx="3756300" cy="4801366"/>
          </a:xfrm>
        </p:grpSpPr>
        <p:sp>
          <p:nvSpPr>
            <p:cNvPr id="28" name="Rectangle 27">
              <a:extLst>
                <a:ext uri="{FF2B5EF4-FFF2-40B4-BE49-F238E27FC236}">
                  <a16:creationId xmlns:a16="http://schemas.microsoft.com/office/drawing/2014/main" id="{5B6B13EB-99F7-0B7E-C4F2-C06C43116B35}"/>
                </a:ext>
              </a:extLst>
            </p:cNvPr>
            <p:cNvSpPr/>
            <p:nvPr/>
          </p:nvSpPr>
          <p:spPr bwMode="auto">
            <a:xfrm>
              <a:off x="4700816" y="1944312"/>
              <a:ext cx="3756300" cy="4186323"/>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6" name="box">
              <a:extLst>
                <a:ext uri="{FF2B5EF4-FFF2-40B4-BE49-F238E27FC236}">
                  <a16:creationId xmlns:a16="http://schemas.microsoft.com/office/drawing/2014/main" id="{5529FFC1-A5CD-357A-E5E0-4B5D47723DBF}"/>
                </a:ext>
              </a:extLst>
            </p:cNvPr>
            <p:cNvSpPr txBox="1">
              <a:spLocks/>
            </p:cNvSpPr>
            <p:nvPr/>
          </p:nvSpPr>
          <p:spPr bwMode="auto">
            <a:xfrm>
              <a:off x="4700816" y="1329269"/>
              <a:ext cx="3756300" cy="615043"/>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dirty="0">
                  <a:solidFill>
                    <a:schemeClr val="bg1"/>
                  </a:solidFill>
                  <a:latin typeface="Arial" panose="020B0604020202020204" pitchFamily="34" charset="0"/>
                  <a:cs typeface="Arial" panose="020B0604020202020204" pitchFamily="34" charset="0"/>
                </a:rPr>
                <a:t>Personal coping plan</a:t>
              </a:r>
            </a:p>
          </p:txBody>
        </p:sp>
      </p:grpSp>
      <p:sp>
        <p:nvSpPr>
          <p:cNvPr id="3" name="Text Placeholder 2">
            <a:extLst>
              <a:ext uri="{FF2B5EF4-FFF2-40B4-BE49-F238E27FC236}">
                <a16:creationId xmlns:a16="http://schemas.microsoft.com/office/drawing/2014/main" id="{EEBDB2FB-A131-B644-1085-50B16EE097FD}"/>
              </a:ext>
            </a:extLst>
          </p:cNvPr>
          <p:cNvSpPr txBox="1">
            <a:spLocks/>
          </p:cNvSpPr>
          <p:nvPr/>
        </p:nvSpPr>
        <p:spPr bwMode="auto">
          <a:xfrm>
            <a:off x="1669377" y="214382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Current cigs / day</a:t>
            </a:r>
          </a:p>
        </p:txBody>
      </p:sp>
      <p:pic>
        <p:nvPicPr>
          <p:cNvPr id="4" name="1">
            <a:extLst>
              <a:ext uri="{FF2B5EF4-FFF2-40B4-BE49-F238E27FC236}">
                <a16:creationId xmlns:a16="http://schemas.microsoft.com/office/drawing/2014/main" id="{719C9CFD-0194-C052-A330-FAF8682B400A}"/>
              </a:ext>
            </a:extLst>
          </p:cNvPr>
          <p:cNvPicPr>
            <a:picLocks noChangeAspect="1"/>
          </p:cNvPicPr>
          <p:nvPr/>
        </p:nvPicPr>
        <p:blipFill>
          <a:blip r:embed="rId3"/>
          <a:srcRect/>
          <a:stretch/>
        </p:blipFill>
        <p:spPr>
          <a:xfrm>
            <a:off x="947051" y="2143823"/>
            <a:ext cx="615043" cy="615043"/>
          </a:xfrm>
          <a:prstGeom prst="rect">
            <a:avLst/>
          </a:prstGeom>
          <a:effectLst>
            <a:outerShdw blurRad="190500" dist="50800" dir="5400000" algn="ctr" rotWithShape="0">
              <a:srgbClr val="000000">
                <a:alpha val="12000"/>
              </a:srgbClr>
            </a:outerShdw>
          </a:effectLst>
        </p:spPr>
      </p:pic>
      <p:sp>
        <p:nvSpPr>
          <p:cNvPr id="6" name="Text Placeholder 2">
            <a:extLst>
              <a:ext uri="{FF2B5EF4-FFF2-40B4-BE49-F238E27FC236}">
                <a16:creationId xmlns:a16="http://schemas.microsoft.com/office/drawing/2014/main" id="{A1AC7548-93F9-AAC9-53E6-23DAD300E5CD}"/>
              </a:ext>
            </a:extLst>
          </p:cNvPr>
          <p:cNvSpPr txBox="1">
            <a:spLocks/>
          </p:cNvSpPr>
          <p:nvPr/>
        </p:nvSpPr>
        <p:spPr bwMode="auto">
          <a:xfrm>
            <a:off x="1669377" y="3160296"/>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What is my reduction goal </a:t>
            </a:r>
            <a:br>
              <a:rPr lang="en-US" sz="1400" b="1" dirty="0"/>
            </a:br>
            <a:r>
              <a:rPr lang="en-US" sz="1400" b="1" dirty="0"/>
              <a:t>for the next week / period?</a:t>
            </a:r>
          </a:p>
        </p:txBody>
      </p:sp>
      <p:pic>
        <p:nvPicPr>
          <p:cNvPr id="7" name="2">
            <a:extLst>
              <a:ext uri="{FF2B5EF4-FFF2-40B4-BE49-F238E27FC236}">
                <a16:creationId xmlns:a16="http://schemas.microsoft.com/office/drawing/2014/main" id="{3E0D1A38-0804-5357-9E77-A2B5BE7CB975}"/>
              </a:ext>
            </a:extLst>
          </p:cNvPr>
          <p:cNvPicPr>
            <a:picLocks noChangeAspect="1"/>
          </p:cNvPicPr>
          <p:nvPr/>
        </p:nvPicPr>
        <p:blipFill>
          <a:blip r:embed="rId4"/>
          <a:srcRect/>
          <a:stretch/>
        </p:blipFill>
        <p:spPr>
          <a:xfrm>
            <a:off x="947051" y="3160296"/>
            <a:ext cx="615043" cy="615043"/>
          </a:xfrm>
          <a:prstGeom prst="rect">
            <a:avLst/>
          </a:prstGeom>
          <a:effectLst>
            <a:outerShdw blurRad="190500" dist="50800" dir="5400000" algn="ctr" rotWithShape="0">
              <a:srgbClr val="000000">
                <a:alpha val="12000"/>
              </a:srgbClr>
            </a:outerShdw>
          </a:effectLst>
        </p:spPr>
      </p:pic>
      <p:sp>
        <p:nvSpPr>
          <p:cNvPr id="8" name="Text Placeholder 2">
            <a:extLst>
              <a:ext uri="{FF2B5EF4-FFF2-40B4-BE49-F238E27FC236}">
                <a16:creationId xmlns:a16="http://schemas.microsoft.com/office/drawing/2014/main" id="{64646143-4366-2444-127B-C3E1A9E2D1DD}"/>
              </a:ext>
            </a:extLst>
          </p:cNvPr>
          <p:cNvSpPr txBox="1">
            <a:spLocks/>
          </p:cNvSpPr>
          <p:nvPr/>
        </p:nvSpPr>
        <p:spPr bwMode="auto">
          <a:xfrm>
            <a:off x="1669377" y="4176769"/>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How will I do this? </a:t>
            </a:r>
            <a:br>
              <a:rPr lang="en-US" sz="1400" dirty="0"/>
            </a:br>
            <a:r>
              <a:rPr lang="en-US" sz="1300" dirty="0"/>
              <a:t>(which cigarettes?)</a:t>
            </a:r>
          </a:p>
        </p:txBody>
      </p:sp>
      <p:pic>
        <p:nvPicPr>
          <p:cNvPr id="9" name="3">
            <a:extLst>
              <a:ext uri="{FF2B5EF4-FFF2-40B4-BE49-F238E27FC236}">
                <a16:creationId xmlns:a16="http://schemas.microsoft.com/office/drawing/2014/main" id="{4222F09C-834A-E6B0-460C-8C3468F0B838}"/>
              </a:ext>
            </a:extLst>
          </p:cNvPr>
          <p:cNvPicPr>
            <a:picLocks noChangeAspect="1"/>
          </p:cNvPicPr>
          <p:nvPr/>
        </p:nvPicPr>
        <p:blipFill>
          <a:blip r:embed="rId5"/>
          <a:srcRect/>
          <a:stretch/>
        </p:blipFill>
        <p:spPr>
          <a:xfrm>
            <a:off x="947051" y="4176769"/>
            <a:ext cx="615043" cy="615043"/>
          </a:xfrm>
          <a:prstGeom prst="rect">
            <a:avLst/>
          </a:prstGeom>
          <a:effectLst>
            <a:outerShdw blurRad="190500" dist="50800" dir="5400000" algn="ctr" rotWithShape="0">
              <a:srgbClr val="000000">
                <a:alpha val="12000"/>
              </a:srgbClr>
            </a:outerShdw>
          </a:effectLst>
        </p:spPr>
      </p:pic>
      <p:sp>
        <p:nvSpPr>
          <p:cNvPr id="10" name="Text Placeholder 2">
            <a:extLst>
              <a:ext uri="{FF2B5EF4-FFF2-40B4-BE49-F238E27FC236}">
                <a16:creationId xmlns:a16="http://schemas.microsoft.com/office/drawing/2014/main" id="{956D1FDF-FF11-6CC9-FC6E-A97B6CBB2893}"/>
              </a:ext>
            </a:extLst>
          </p:cNvPr>
          <p:cNvSpPr txBox="1">
            <a:spLocks/>
          </p:cNvSpPr>
          <p:nvPr/>
        </p:nvSpPr>
        <p:spPr bwMode="auto">
          <a:xfrm>
            <a:off x="1669377" y="519324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What support will be used?</a:t>
            </a:r>
            <a:r>
              <a:rPr lang="en-US" sz="1400" dirty="0"/>
              <a:t> </a:t>
            </a:r>
            <a:r>
              <a:rPr lang="en-US" sz="1300" dirty="0"/>
              <a:t>(NRT or vape)?</a:t>
            </a:r>
          </a:p>
        </p:txBody>
      </p:sp>
      <p:pic>
        <p:nvPicPr>
          <p:cNvPr id="11" name="4">
            <a:extLst>
              <a:ext uri="{FF2B5EF4-FFF2-40B4-BE49-F238E27FC236}">
                <a16:creationId xmlns:a16="http://schemas.microsoft.com/office/drawing/2014/main" id="{7DC0C2ED-DED9-AB19-07CB-2AFAE12068BE}"/>
              </a:ext>
            </a:extLst>
          </p:cNvPr>
          <p:cNvPicPr>
            <a:picLocks noChangeAspect="1"/>
          </p:cNvPicPr>
          <p:nvPr/>
        </p:nvPicPr>
        <p:blipFill>
          <a:blip r:embed="rId6"/>
          <a:srcRect/>
          <a:stretch/>
        </p:blipFill>
        <p:spPr>
          <a:xfrm>
            <a:off x="947051" y="5193243"/>
            <a:ext cx="615043" cy="615043"/>
          </a:xfrm>
          <a:prstGeom prst="rect">
            <a:avLst/>
          </a:prstGeom>
          <a:effectLst>
            <a:outerShdw blurRad="190500" dist="50800" dir="5400000" algn="ctr" rotWithShape="0">
              <a:srgbClr val="000000">
                <a:alpha val="12000"/>
              </a:srgbClr>
            </a:outerShdw>
          </a:effectLst>
        </p:spPr>
      </p:pic>
      <p:sp>
        <p:nvSpPr>
          <p:cNvPr id="13" name="Text Placeholder 2">
            <a:extLst>
              <a:ext uri="{FF2B5EF4-FFF2-40B4-BE49-F238E27FC236}">
                <a16:creationId xmlns:a16="http://schemas.microsoft.com/office/drawing/2014/main" id="{8A4AB340-075F-DA3C-1659-82D40B1CB0B1}"/>
              </a:ext>
            </a:extLst>
          </p:cNvPr>
          <p:cNvSpPr txBox="1">
            <a:spLocks/>
          </p:cNvSpPr>
          <p:nvPr/>
        </p:nvSpPr>
        <p:spPr bwMode="auto">
          <a:xfrm>
            <a:off x="5635439" y="214382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How to manage urges to smoke?</a:t>
            </a:r>
          </a:p>
        </p:txBody>
      </p:sp>
      <p:pic>
        <p:nvPicPr>
          <p:cNvPr id="14" name="5">
            <a:extLst>
              <a:ext uri="{FF2B5EF4-FFF2-40B4-BE49-F238E27FC236}">
                <a16:creationId xmlns:a16="http://schemas.microsoft.com/office/drawing/2014/main" id="{E7B2DFD7-7ECA-2D67-9FA7-0D0CDEBFC8DF}"/>
              </a:ext>
            </a:extLst>
          </p:cNvPr>
          <p:cNvPicPr>
            <a:picLocks noChangeAspect="1"/>
          </p:cNvPicPr>
          <p:nvPr/>
        </p:nvPicPr>
        <p:blipFill>
          <a:blip r:embed="rId7"/>
          <a:srcRect/>
          <a:stretch/>
        </p:blipFill>
        <p:spPr>
          <a:xfrm>
            <a:off x="4913113" y="2143823"/>
            <a:ext cx="615043" cy="615043"/>
          </a:xfrm>
          <a:prstGeom prst="rect">
            <a:avLst/>
          </a:prstGeom>
          <a:effectLst>
            <a:outerShdw blurRad="190500" dist="50800" dir="5400000" algn="ctr" rotWithShape="0">
              <a:srgbClr val="000000">
                <a:alpha val="12000"/>
              </a:srgbClr>
            </a:outerShdw>
          </a:effectLst>
        </p:spPr>
      </p:pic>
      <p:sp>
        <p:nvSpPr>
          <p:cNvPr id="15" name="Text Placeholder 2">
            <a:extLst>
              <a:ext uri="{FF2B5EF4-FFF2-40B4-BE49-F238E27FC236}">
                <a16:creationId xmlns:a16="http://schemas.microsoft.com/office/drawing/2014/main" id="{BCEE7DD8-216C-661F-197F-1314B2F9E6E1}"/>
              </a:ext>
            </a:extLst>
          </p:cNvPr>
          <p:cNvSpPr txBox="1">
            <a:spLocks/>
          </p:cNvSpPr>
          <p:nvPr/>
        </p:nvSpPr>
        <p:spPr bwMode="auto">
          <a:xfrm>
            <a:off x="5635439" y="2987029"/>
            <a:ext cx="2634431" cy="96157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What are my smoking routines / triggers?</a:t>
            </a:r>
          </a:p>
          <a:p>
            <a:pPr marL="0" indent="0">
              <a:lnSpc>
                <a:spcPts val="1800"/>
              </a:lnSpc>
              <a:spcBef>
                <a:spcPts val="0"/>
              </a:spcBef>
              <a:spcAft>
                <a:spcPts val="0"/>
              </a:spcAft>
              <a:buNone/>
            </a:pPr>
            <a:r>
              <a:rPr lang="en-US" sz="1300" dirty="0"/>
              <a:t>(People, places, situations, </a:t>
            </a:r>
            <a:br>
              <a:rPr lang="en-US" sz="1300" dirty="0"/>
            </a:br>
            <a:r>
              <a:rPr lang="en-US" sz="1300" dirty="0"/>
              <a:t>times of day)</a:t>
            </a:r>
          </a:p>
        </p:txBody>
      </p:sp>
      <p:pic>
        <p:nvPicPr>
          <p:cNvPr id="16" name="6">
            <a:extLst>
              <a:ext uri="{FF2B5EF4-FFF2-40B4-BE49-F238E27FC236}">
                <a16:creationId xmlns:a16="http://schemas.microsoft.com/office/drawing/2014/main" id="{930B65A3-93F8-4633-57CF-AA0D3D3DCA7F}"/>
              </a:ext>
            </a:extLst>
          </p:cNvPr>
          <p:cNvPicPr>
            <a:picLocks noChangeAspect="1"/>
          </p:cNvPicPr>
          <p:nvPr/>
        </p:nvPicPr>
        <p:blipFill>
          <a:blip r:embed="rId8"/>
          <a:srcRect/>
          <a:stretch/>
        </p:blipFill>
        <p:spPr>
          <a:xfrm>
            <a:off x="4913113" y="3160296"/>
            <a:ext cx="615043" cy="615043"/>
          </a:xfrm>
          <a:prstGeom prst="rect">
            <a:avLst/>
          </a:prstGeom>
          <a:effectLst>
            <a:outerShdw blurRad="190500" dist="50800" dir="5400000" algn="ctr" rotWithShape="0">
              <a:srgbClr val="000000">
                <a:alpha val="12000"/>
              </a:srgbClr>
            </a:outerShdw>
          </a:effectLst>
        </p:spPr>
      </p:pic>
      <p:sp>
        <p:nvSpPr>
          <p:cNvPr id="19" name="Text Placeholder 2">
            <a:extLst>
              <a:ext uri="{FF2B5EF4-FFF2-40B4-BE49-F238E27FC236}">
                <a16:creationId xmlns:a16="http://schemas.microsoft.com/office/drawing/2014/main" id="{88F7BF3F-DA90-4686-E320-648B7831C36E}"/>
              </a:ext>
            </a:extLst>
          </p:cNvPr>
          <p:cNvSpPr txBox="1">
            <a:spLocks/>
          </p:cNvSpPr>
          <p:nvPr/>
        </p:nvSpPr>
        <p:spPr bwMode="auto">
          <a:xfrm>
            <a:off x="5635439" y="4176768"/>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My plan for </a:t>
            </a:r>
            <a:br>
              <a:rPr lang="en-US" sz="1400" b="1" dirty="0"/>
            </a:br>
            <a:r>
              <a:rPr lang="en-US" sz="1400" b="1" dirty="0"/>
              <a:t>addressing these</a:t>
            </a:r>
            <a:endParaRPr lang="en-US" sz="1400" dirty="0"/>
          </a:p>
        </p:txBody>
      </p:sp>
      <p:pic>
        <p:nvPicPr>
          <p:cNvPr id="20" name="7">
            <a:extLst>
              <a:ext uri="{FF2B5EF4-FFF2-40B4-BE49-F238E27FC236}">
                <a16:creationId xmlns:a16="http://schemas.microsoft.com/office/drawing/2014/main" id="{3B46F53A-568F-BB6E-BCFA-893219F61853}"/>
              </a:ext>
            </a:extLst>
          </p:cNvPr>
          <p:cNvPicPr>
            <a:picLocks noChangeAspect="1"/>
          </p:cNvPicPr>
          <p:nvPr/>
        </p:nvPicPr>
        <p:blipFill>
          <a:blip r:embed="rId9"/>
          <a:srcRect/>
          <a:stretch/>
        </p:blipFill>
        <p:spPr>
          <a:xfrm>
            <a:off x="4913113" y="4176769"/>
            <a:ext cx="615043" cy="615043"/>
          </a:xfrm>
          <a:prstGeom prst="rect">
            <a:avLst/>
          </a:prstGeom>
          <a:effectLst>
            <a:outerShdw blurRad="190500" dist="50800" dir="5400000" algn="ctr" rotWithShape="0">
              <a:srgbClr val="000000">
                <a:alpha val="12000"/>
              </a:srgbClr>
            </a:outerShdw>
          </a:effectLst>
        </p:spPr>
      </p:pic>
      <p:sp>
        <p:nvSpPr>
          <p:cNvPr id="17" name="Text Placeholder 2">
            <a:extLst>
              <a:ext uri="{FF2B5EF4-FFF2-40B4-BE49-F238E27FC236}">
                <a16:creationId xmlns:a16="http://schemas.microsoft.com/office/drawing/2014/main" id="{16B4CDAD-232C-B0C2-055B-4412A0390F1C}"/>
              </a:ext>
            </a:extLst>
          </p:cNvPr>
          <p:cNvSpPr txBox="1">
            <a:spLocks/>
          </p:cNvSpPr>
          <p:nvPr/>
        </p:nvSpPr>
        <p:spPr bwMode="auto">
          <a:xfrm>
            <a:off x="5635439" y="5193242"/>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Focus on short term, </a:t>
            </a:r>
            <a:br>
              <a:rPr lang="en-US" sz="1400" b="1" dirty="0"/>
            </a:br>
            <a:r>
              <a:rPr lang="en-US" sz="1400" b="1" dirty="0"/>
              <a:t>next day or week</a:t>
            </a:r>
          </a:p>
          <a:p>
            <a:pPr marL="0" indent="0">
              <a:lnSpc>
                <a:spcPts val="1800"/>
              </a:lnSpc>
              <a:spcBef>
                <a:spcPts val="0"/>
              </a:spcBef>
              <a:spcAft>
                <a:spcPts val="0"/>
              </a:spcAft>
              <a:buNone/>
            </a:pPr>
            <a:r>
              <a:rPr lang="en-US" sz="1300" dirty="0"/>
              <a:t>Use of “If, then” plans</a:t>
            </a:r>
          </a:p>
        </p:txBody>
      </p:sp>
      <p:pic>
        <p:nvPicPr>
          <p:cNvPr id="18" name="8">
            <a:extLst>
              <a:ext uri="{FF2B5EF4-FFF2-40B4-BE49-F238E27FC236}">
                <a16:creationId xmlns:a16="http://schemas.microsoft.com/office/drawing/2014/main" id="{0A6710F8-2229-F4BE-29BF-6A925B9CC237}"/>
              </a:ext>
            </a:extLst>
          </p:cNvPr>
          <p:cNvPicPr>
            <a:picLocks noChangeAspect="1"/>
          </p:cNvPicPr>
          <p:nvPr/>
        </p:nvPicPr>
        <p:blipFill>
          <a:blip r:embed="rId10"/>
          <a:srcRect/>
          <a:stretch/>
        </p:blipFill>
        <p:spPr>
          <a:xfrm>
            <a:off x="4913113" y="5193243"/>
            <a:ext cx="615043" cy="615043"/>
          </a:xfrm>
          <a:prstGeom prst="rect">
            <a:avLst/>
          </a:prstGeom>
          <a:effectLst>
            <a:outerShdw blurRad="190500" dist="50800" dir="5400000" algn="ctr" rotWithShape="0">
              <a:srgbClr val="000000">
                <a:alpha val="12000"/>
              </a:srgbClr>
            </a:outerShdw>
          </a:effectLst>
        </p:spPr>
      </p:pic>
      <p:sp>
        <p:nvSpPr>
          <p:cNvPr id="22" name="Title 1">
            <a:extLst>
              <a:ext uri="{FF2B5EF4-FFF2-40B4-BE49-F238E27FC236}">
                <a16:creationId xmlns:a16="http://schemas.microsoft.com/office/drawing/2014/main" id="{D5C0FFEE-5C2C-7B82-1FC5-6ABB7DBB0E06}"/>
              </a:ext>
            </a:extLst>
          </p:cNvPr>
          <p:cNvSpPr txBox="1">
            <a:spLocks/>
          </p:cNvSpPr>
          <p:nvPr/>
        </p:nvSpPr>
        <p:spPr>
          <a:xfrm>
            <a:off x="571500" y="343039"/>
            <a:ext cx="7962900" cy="615043"/>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dirty="0"/>
              <a:t>Cut Down To Stop Plan</a:t>
            </a:r>
          </a:p>
        </p:txBody>
      </p:sp>
    </p:spTree>
    <p:extLst>
      <p:ext uri="{BB962C8B-B14F-4D97-AF65-F5344CB8AC3E}">
        <p14:creationId xmlns:p14="http://schemas.microsoft.com/office/powerpoint/2010/main" val="297905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1000"/>
                            </p:stCondLst>
                            <p:childTnLst>
                              <p:par>
                                <p:cTn id="9" presetID="2" presetClass="entr" presetSubtype="2" fill="hold" nodeType="afterEffect">
                                  <p:stCondLst>
                                    <p:cond delay="5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3500"/>
                            </p:stCondLst>
                            <p:childTnLst>
                              <p:par>
                                <p:cTn id="22" presetID="10" presetClass="entr" presetSubtype="0" fill="hold" nodeType="after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4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5000"/>
                            </p:stCondLst>
                            <p:childTnLst>
                              <p:par>
                                <p:cTn id="30" presetID="10" presetClass="entr" presetSubtype="0" fill="hold" nodeType="after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6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6500"/>
                            </p:stCondLst>
                            <p:childTnLst>
                              <p:par>
                                <p:cTn id="38" presetID="10" presetClass="entr" presetSubtype="0" fill="hold" nodeType="after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75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1+#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500"/>
                            </p:stCondLst>
                            <p:childTnLst>
                              <p:par>
                                <p:cTn id="52" presetID="10" presetClass="entr" presetSubtype="0" fill="hold" nodeType="afterEffect">
                                  <p:stCondLst>
                                    <p:cond delay="5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par>
                          <p:cTn id="59" fill="hold">
                            <p:stCondLst>
                              <p:cond delay="2000"/>
                            </p:stCondLst>
                            <p:childTnLst>
                              <p:par>
                                <p:cTn id="60" presetID="10" presetClass="entr" presetSubtype="0" fill="hold" nodeType="afterEffect">
                                  <p:stCondLst>
                                    <p:cond delay="50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p:stCondLst>
                              <p:cond delay="30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3500"/>
                            </p:stCondLst>
                            <p:childTnLst>
                              <p:par>
                                <p:cTn id="68" presetID="10" presetClass="entr" presetSubtype="0" fill="hold" nodeType="afterEffect">
                                  <p:stCondLst>
                                    <p:cond delay="50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childTnLst>
                          </p:cTn>
                        </p:par>
                        <p:par>
                          <p:cTn id="75" fill="hold">
                            <p:stCondLst>
                              <p:cond delay="5000"/>
                            </p:stCondLst>
                            <p:childTnLst>
                              <p:par>
                                <p:cTn id="76" presetID="10" presetClass="entr" presetSubtype="0" fill="hold" nodeType="afterEffect">
                                  <p:stCondLst>
                                    <p:cond delay="50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10" grpId="0"/>
      <p:bldP spid="13" grpId="0"/>
      <p:bldP spid="15" grpId="0"/>
      <p:bldP spid="19" grpId="0"/>
      <p:bldP spid="17"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3010E-0A1A-360E-719D-7A027650B82B}"/>
              </a:ext>
            </a:extLst>
          </p:cNvPr>
          <p:cNvSpPr>
            <a:spLocks noGrp="1"/>
          </p:cNvSpPr>
          <p:nvPr>
            <p:ph type="title"/>
          </p:nvPr>
        </p:nvSpPr>
        <p:spPr/>
        <p:txBody>
          <a:bodyPr/>
          <a:lstStyle/>
          <a:p>
            <a:r>
              <a:rPr lang="en-US" dirty="0"/>
              <a:t>Strategies for cutting out cigarettes </a:t>
            </a:r>
          </a:p>
        </p:txBody>
      </p:sp>
      <p:sp>
        <p:nvSpPr>
          <p:cNvPr id="3" name="Text Placeholder 2">
            <a:extLst>
              <a:ext uri="{FF2B5EF4-FFF2-40B4-BE49-F238E27FC236}">
                <a16:creationId xmlns:a16="http://schemas.microsoft.com/office/drawing/2014/main" id="{325BFF97-BBCD-0321-5D7D-6E103037144C}"/>
              </a:ext>
            </a:extLst>
          </p:cNvPr>
          <p:cNvSpPr>
            <a:spLocks noGrp="1"/>
          </p:cNvSpPr>
          <p:nvPr>
            <p:ph type="body" idx="12"/>
          </p:nvPr>
        </p:nvSpPr>
        <p:spPr>
          <a:xfrm>
            <a:off x="571500" y="1752600"/>
            <a:ext cx="7966604" cy="1066800"/>
          </a:xfrm>
        </p:spPr>
        <p:txBody>
          <a:bodyPr/>
          <a:lstStyle/>
          <a:p>
            <a:r>
              <a:rPr lang="en-US" dirty="0"/>
              <a:t>Delay the first cigarette of the day</a:t>
            </a:r>
          </a:p>
          <a:p>
            <a:r>
              <a:rPr lang="en-US" dirty="0"/>
              <a:t>Choose periods during the day when they will not smoke</a:t>
            </a:r>
          </a:p>
        </p:txBody>
      </p:sp>
      <p:grpSp>
        <p:nvGrpSpPr>
          <p:cNvPr id="28" name="Group 27">
            <a:extLst>
              <a:ext uri="{FF2B5EF4-FFF2-40B4-BE49-F238E27FC236}">
                <a16:creationId xmlns:a16="http://schemas.microsoft.com/office/drawing/2014/main" id="{C8223B7E-BBBF-602F-9D9F-32224957C0D4}"/>
              </a:ext>
            </a:extLst>
          </p:cNvPr>
          <p:cNvGrpSpPr/>
          <p:nvPr/>
        </p:nvGrpSpPr>
        <p:grpSpPr>
          <a:xfrm>
            <a:off x="684213" y="2965698"/>
            <a:ext cx="1851243" cy="2775680"/>
            <a:chOff x="684213" y="2965698"/>
            <a:chExt cx="1851243" cy="2775680"/>
          </a:xfrm>
        </p:grpSpPr>
        <p:sp>
          <p:nvSpPr>
            <p:cNvPr id="5" name="behaviour text">
              <a:extLst>
                <a:ext uri="{FF2B5EF4-FFF2-40B4-BE49-F238E27FC236}">
                  <a16:creationId xmlns:a16="http://schemas.microsoft.com/office/drawing/2014/main" id="{7199F385-CBC3-2823-011C-DF21980346B7}"/>
                </a:ext>
              </a:extLst>
            </p:cNvPr>
            <p:cNvSpPr txBox="1"/>
            <p:nvPr/>
          </p:nvSpPr>
          <p:spPr>
            <a:xfrm>
              <a:off x="684213" y="399609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Start to eliminate one cigarette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each day</a:t>
              </a:r>
              <a:r>
                <a:rPr lang="en-US" sz="1400" dirty="0">
                  <a:latin typeface="Arial" panose="020B0604020202020204" pitchFamily="34" charset="0"/>
                  <a:cs typeface="Arial" panose="020B0604020202020204" pitchFamily="34" charset="0"/>
                </a:rPr>
                <a:t> in the order of what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would be easiest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to give up</a:t>
              </a:r>
            </a:p>
          </p:txBody>
        </p:sp>
        <p:pic>
          <p:nvPicPr>
            <p:cNvPr id="15" name="Picture 14">
              <a:extLst>
                <a:ext uri="{FF2B5EF4-FFF2-40B4-BE49-F238E27FC236}">
                  <a16:creationId xmlns:a16="http://schemas.microsoft.com/office/drawing/2014/main" id="{9908E74D-45A8-E427-4140-5ABB6B4968AC}"/>
                </a:ext>
              </a:extLst>
            </p:cNvPr>
            <p:cNvPicPr>
              <a:picLocks noChangeAspect="1"/>
            </p:cNvPicPr>
            <p:nvPr/>
          </p:nvPicPr>
          <p:blipFill>
            <a:blip r:embed="rId3">
              <a:duotone>
                <a:schemeClr val="accent1">
                  <a:shade val="45000"/>
                  <a:satMod val="135000"/>
                </a:schemeClr>
                <a:prstClr val="white"/>
              </a:duotone>
            </a:blip>
            <a:stretch>
              <a:fillRect/>
            </a:stretch>
          </p:blipFill>
          <p:spPr>
            <a:xfrm>
              <a:off x="1149278" y="3088545"/>
              <a:ext cx="921112" cy="914888"/>
            </a:xfrm>
            <a:prstGeom prst="rect">
              <a:avLst/>
            </a:prstGeom>
          </p:spPr>
        </p:pic>
        <p:sp>
          <p:nvSpPr>
            <p:cNvPr id="19" name="Rectangle 18">
              <a:extLst>
                <a:ext uri="{FF2B5EF4-FFF2-40B4-BE49-F238E27FC236}">
                  <a16:creationId xmlns:a16="http://schemas.microsoft.com/office/drawing/2014/main" id="{7005DE84-69F0-4EAD-59F4-7A978A22119E}"/>
                </a:ext>
              </a:extLst>
            </p:cNvPr>
            <p:cNvSpPr/>
            <p:nvPr/>
          </p:nvSpPr>
          <p:spPr bwMode="auto">
            <a:xfrm>
              <a:off x="687325"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7" name="Group 26">
            <a:extLst>
              <a:ext uri="{FF2B5EF4-FFF2-40B4-BE49-F238E27FC236}">
                <a16:creationId xmlns:a16="http://schemas.microsoft.com/office/drawing/2014/main" id="{99B714A7-04EE-22D2-7811-9D350AD35B19}"/>
              </a:ext>
            </a:extLst>
          </p:cNvPr>
          <p:cNvGrpSpPr/>
          <p:nvPr/>
        </p:nvGrpSpPr>
        <p:grpSpPr>
          <a:xfrm>
            <a:off x="2658899" y="2965698"/>
            <a:ext cx="1851243" cy="2775680"/>
            <a:chOff x="2632567" y="2965698"/>
            <a:chExt cx="1851243" cy="2775680"/>
          </a:xfrm>
        </p:grpSpPr>
        <p:sp>
          <p:nvSpPr>
            <p:cNvPr id="10" name="behaviour text">
              <a:extLst>
                <a:ext uri="{FF2B5EF4-FFF2-40B4-BE49-F238E27FC236}">
                  <a16:creationId xmlns:a16="http://schemas.microsoft.com/office/drawing/2014/main" id="{C3DF4E2A-C347-A4D0-C04D-599B79832BEE}"/>
                </a:ext>
              </a:extLst>
            </p:cNvPr>
            <p:cNvSpPr txBox="1"/>
            <p:nvPr/>
          </p:nvSpPr>
          <p:spPr>
            <a:xfrm>
              <a:off x="2632567" y="3996094"/>
              <a:ext cx="1851243" cy="1531579"/>
            </a:xfrm>
            <a:prstGeom prst="rect">
              <a:avLst/>
            </a:prstGeom>
            <a:noFill/>
          </p:spPr>
          <p:txBody>
            <a:bodyPr wrap="square" rtlCol="0">
              <a:noAutofit/>
            </a:bodyPr>
            <a:lstStyle/>
            <a:p>
              <a:pPr algn="ctr">
                <a:lnSpc>
                  <a:spcPts val="1900"/>
                </a:lnSpc>
              </a:pPr>
              <a:r>
                <a:rPr lang="en-US" sz="1400" dirty="0">
                  <a:latin typeface="Arial" panose="020B0604020202020204" pitchFamily="34" charset="0"/>
                  <a:cs typeface="Arial" panose="020B0604020202020204" pitchFamily="34" charset="0"/>
                </a:rPr>
                <a:t>Increase the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amount of </a:t>
              </a:r>
              <a:r>
                <a:rPr lang="en-US" sz="1400" b="1" dirty="0">
                  <a:latin typeface="Arial" panose="020B0604020202020204" pitchFamily="34" charset="0"/>
                  <a:cs typeface="Arial" panose="020B0604020202020204" pitchFamily="34" charset="0"/>
                </a:rPr>
                <a:t>time between each cigarette</a:t>
              </a:r>
            </a:p>
          </p:txBody>
        </p:sp>
        <p:pic>
          <p:nvPicPr>
            <p:cNvPr id="16" name="Picture 15">
              <a:extLst>
                <a:ext uri="{FF2B5EF4-FFF2-40B4-BE49-F238E27FC236}">
                  <a16:creationId xmlns:a16="http://schemas.microsoft.com/office/drawing/2014/main" id="{60C31993-A9A7-000C-7563-40E960C318F5}"/>
                </a:ext>
              </a:extLst>
            </p:cNvPr>
            <p:cNvPicPr>
              <a:picLocks noChangeAspect="1"/>
            </p:cNvPicPr>
            <p:nvPr/>
          </p:nvPicPr>
          <p:blipFill>
            <a:blip r:embed="rId4">
              <a:duotone>
                <a:schemeClr val="accent1">
                  <a:shade val="45000"/>
                  <a:satMod val="135000"/>
                </a:schemeClr>
                <a:prstClr val="white"/>
              </a:duotone>
            </a:blip>
            <a:srcRect/>
            <a:stretch/>
          </p:blipFill>
          <p:spPr>
            <a:xfrm>
              <a:off x="3097633" y="3088545"/>
              <a:ext cx="921111" cy="914888"/>
            </a:xfrm>
            <a:prstGeom prst="rect">
              <a:avLst/>
            </a:prstGeom>
          </p:spPr>
        </p:pic>
        <p:sp>
          <p:nvSpPr>
            <p:cNvPr id="23" name="Rectangle 22">
              <a:extLst>
                <a:ext uri="{FF2B5EF4-FFF2-40B4-BE49-F238E27FC236}">
                  <a16:creationId xmlns:a16="http://schemas.microsoft.com/office/drawing/2014/main" id="{751F2F3D-DEC9-8D04-5175-591E4F4C310F}"/>
                </a:ext>
              </a:extLst>
            </p:cNvPr>
            <p:cNvSpPr/>
            <p:nvPr/>
          </p:nvSpPr>
          <p:spPr bwMode="auto">
            <a:xfrm>
              <a:off x="2635679"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6" name="Group 25">
            <a:extLst>
              <a:ext uri="{FF2B5EF4-FFF2-40B4-BE49-F238E27FC236}">
                <a16:creationId xmlns:a16="http://schemas.microsoft.com/office/drawing/2014/main" id="{D5C8AA1B-C46D-7CDF-1ADB-0B79C461BED4}"/>
              </a:ext>
            </a:extLst>
          </p:cNvPr>
          <p:cNvGrpSpPr/>
          <p:nvPr/>
        </p:nvGrpSpPr>
        <p:grpSpPr>
          <a:xfrm>
            <a:off x="4633585" y="2965698"/>
            <a:ext cx="1851243" cy="2775680"/>
            <a:chOff x="4630854" y="2965698"/>
            <a:chExt cx="1851243" cy="2775680"/>
          </a:xfrm>
        </p:grpSpPr>
        <p:sp>
          <p:nvSpPr>
            <p:cNvPr id="11" name="behaviour text">
              <a:extLst>
                <a:ext uri="{FF2B5EF4-FFF2-40B4-BE49-F238E27FC236}">
                  <a16:creationId xmlns:a16="http://schemas.microsoft.com/office/drawing/2014/main" id="{45D47A38-9DD5-31F7-319C-CCF3AE7B8C3F}"/>
                </a:ext>
              </a:extLst>
            </p:cNvPr>
            <p:cNvSpPr txBox="1"/>
            <p:nvPr/>
          </p:nvSpPr>
          <p:spPr>
            <a:xfrm>
              <a:off x="4630854" y="399609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Try ‘practice’ quits</a:t>
              </a:r>
              <a:r>
                <a:rPr lang="en-US" sz="1400" dirty="0">
                  <a:latin typeface="Arial" panose="020B0604020202020204" pitchFamily="34" charset="0"/>
                  <a:cs typeface="Arial" panose="020B0604020202020204" pitchFamily="34" charset="0"/>
                </a:rPr>
                <a:t> by picking certain days and going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half or all day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without smoking</a:t>
              </a:r>
            </a:p>
          </p:txBody>
        </p:sp>
        <p:pic>
          <p:nvPicPr>
            <p:cNvPr id="17" name="Picture 16">
              <a:extLst>
                <a:ext uri="{FF2B5EF4-FFF2-40B4-BE49-F238E27FC236}">
                  <a16:creationId xmlns:a16="http://schemas.microsoft.com/office/drawing/2014/main" id="{EDD108CA-9C64-8CA6-46A8-01EAEC42595B}"/>
                </a:ext>
              </a:extLst>
            </p:cNvPr>
            <p:cNvPicPr>
              <a:picLocks noChangeAspect="1"/>
            </p:cNvPicPr>
            <p:nvPr/>
          </p:nvPicPr>
          <p:blipFill>
            <a:blip r:embed="rId5">
              <a:duotone>
                <a:schemeClr val="accent1">
                  <a:shade val="45000"/>
                  <a:satMod val="135000"/>
                </a:schemeClr>
                <a:prstClr val="white"/>
              </a:duotone>
            </a:blip>
            <a:srcRect/>
            <a:stretch/>
          </p:blipFill>
          <p:spPr>
            <a:xfrm>
              <a:off x="5095920" y="3088545"/>
              <a:ext cx="921111" cy="914888"/>
            </a:xfrm>
            <a:prstGeom prst="rect">
              <a:avLst/>
            </a:prstGeom>
          </p:spPr>
        </p:pic>
        <p:sp>
          <p:nvSpPr>
            <p:cNvPr id="24" name="Rectangle 23">
              <a:extLst>
                <a:ext uri="{FF2B5EF4-FFF2-40B4-BE49-F238E27FC236}">
                  <a16:creationId xmlns:a16="http://schemas.microsoft.com/office/drawing/2014/main" id="{0779E276-6E77-D20A-B998-4A3B4905357D}"/>
                </a:ext>
              </a:extLst>
            </p:cNvPr>
            <p:cNvSpPr/>
            <p:nvPr/>
          </p:nvSpPr>
          <p:spPr bwMode="auto">
            <a:xfrm>
              <a:off x="4633966"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9" name="Group 28">
            <a:extLst>
              <a:ext uri="{FF2B5EF4-FFF2-40B4-BE49-F238E27FC236}">
                <a16:creationId xmlns:a16="http://schemas.microsoft.com/office/drawing/2014/main" id="{DDFBEBEC-73A3-CD26-4F9A-28D304620DEC}"/>
              </a:ext>
            </a:extLst>
          </p:cNvPr>
          <p:cNvGrpSpPr/>
          <p:nvPr/>
        </p:nvGrpSpPr>
        <p:grpSpPr>
          <a:xfrm>
            <a:off x="6608271" y="2965698"/>
            <a:ext cx="1851243" cy="2775680"/>
            <a:chOff x="6608271" y="2965698"/>
            <a:chExt cx="1851243" cy="2775680"/>
          </a:xfrm>
        </p:grpSpPr>
        <p:sp>
          <p:nvSpPr>
            <p:cNvPr id="12" name="behaviour text">
              <a:extLst>
                <a:ext uri="{FF2B5EF4-FFF2-40B4-BE49-F238E27FC236}">
                  <a16:creationId xmlns:a16="http://schemas.microsoft.com/office/drawing/2014/main" id="{B1081CC9-3FF9-B4C7-168E-9B194D88F6EF}"/>
                </a:ext>
              </a:extLst>
            </p:cNvPr>
            <p:cNvSpPr txBox="1"/>
            <p:nvPr/>
          </p:nvSpPr>
          <p:spPr>
            <a:xfrm>
              <a:off x="6608271" y="396361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Ban smoking in certain places</a:t>
              </a:r>
              <a:r>
                <a:rPr lang="en-US" sz="1400" dirty="0">
                  <a:latin typeface="Arial" panose="020B0604020202020204" pitchFamily="34" charset="0"/>
                  <a:cs typeface="Arial" panose="020B0604020202020204" pitchFamily="34" charset="0"/>
                </a:rPr>
                <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(e.g. your house, your car)</a:t>
              </a:r>
            </a:p>
          </p:txBody>
        </p:sp>
        <p:pic>
          <p:nvPicPr>
            <p:cNvPr id="18" name="Picture 17">
              <a:extLst>
                <a:ext uri="{FF2B5EF4-FFF2-40B4-BE49-F238E27FC236}">
                  <a16:creationId xmlns:a16="http://schemas.microsoft.com/office/drawing/2014/main" id="{15A4FC72-FCD0-1667-4A83-D798298E7525}"/>
                </a:ext>
              </a:extLst>
            </p:cNvPr>
            <p:cNvPicPr>
              <a:picLocks noChangeAspect="1"/>
            </p:cNvPicPr>
            <p:nvPr/>
          </p:nvPicPr>
          <p:blipFill>
            <a:blip r:embed="rId6">
              <a:duotone>
                <a:schemeClr val="accent1">
                  <a:shade val="45000"/>
                  <a:satMod val="135000"/>
                </a:schemeClr>
                <a:prstClr val="white"/>
              </a:duotone>
            </a:blip>
            <a:srcRect/>
            <a:stretch/>
          </p:blipFill>
          <p:spPr>
            <a:xfrm>
              <a:off x="7073337" y="3056065"/>
              <a:ext cx="921111" cy="914888"/>
            </a:xfrm>
            <a:prstGeom prst="rect">
              <a:avLst/>
            </a:prstGeom>
          </p:spPr>
        </p:pic>
        <p:sp>
          <p:nvSpPr>
            <p:cNvPr id="25" name="Rectangle 24">
              <a:extLst>
                <a:ext uri="{FF2B5EF4-FFF2-40B4-BE49-F238E27FC236}">
                  <a16:creationId xmlns:a16="http://schemas.microsoft.com/office/drawing/2014/main" id="{5ABC79E4-EE09-405E-7AD3-F5F1D615B1E8}"/>
                </a:ext>
              </a:extLst>
            </p:cNvPr>
            <p:cNvSpPr/>
            <p:nvPr/>
          </p:nvSpPr>
          <p:spPr bwMode="auto">
            <a:xfrm>
              <a:off x="6611383"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22" name="Footer Placeholder 3">
            <a:extLst>
              <a:ext uri="{FF2B5EF4-FFF2-40B4-BE49-F238E27FC236}">
                <a16:creationId xmlns:a16="http://schemas.microsoft.com/office/drawing/2014/main" id="{41601068-2E0A-2A0D-7E39-B1D1281ED66A}"/>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CA" dirty="0"/>
              <a:t>Quit date or reduction date session</a:t>
            </a:r>
            <a:endParaRPr lang="en-US" dirty="0"/>
          </a:p>
        </p:txBody>
      </p:sp>
    </p:spTree>
    <p:extLst>
      <p:ext uri="{BB962C8B-B14F-4D97-AF65-F5344CB8AC3E}">
        <p14:creationId xmlns:p14="http://schemas.microsoft.com/office/powerpoint/2010/main" val="330670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practice: patient 4</a:t>
            </a:r>
          </a:p>
        </p:txBody>
      </p:sp>
      <p:grpSp>
        <p:nvGrpSpPr>
          <p:cNvPr id="6" name="Group 5">
            <a:extLst>
              <a:ext uri="{FF2B5EF4-FFF2-40B4-BE49-F238E27FC236}">
                <a16:creationId xmlns:a16="http://schemas.microsoft.com/office/drawing/2014/main" id="{E8D11BCB-1B5A-A2DA-BA68-7BF29B1A4C6A}"/>
              </a:ext>
            </a:extLst>
          </p:cNvPr>
          <p:cNvGrpSpPr/>
          <p:nvPr/>
        </p:nvGrpSpPr>
        <p:grpSpPr>
          <a:xfrm>
            <a:off x="6563267" y="2601351"/>
            <a:ext cx="2335696" cy="2385175"/>
            <a:chOff x="6563267" y="2934061"/>
            <a:chExt cx="2335696" cy="2385175"/>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Michael, </a:t>
              </a:r>
              <a:r>
                <a:rPr lang="en-US" sz="1700" dirty="0">
                  <a:latin typeface="Arial" panose="020B0604020202020204" pitchFamily="34" charset="0"/>
                  <a:cs typeface="Arial" panose="020B0604020202020204" pitchFamily="34" charset="0"/>
                </a:rPr>
                <a:t>55</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E3DD4936-FE18-8875-43E1-E507B9A3027A}"/>
                </a:ext>
              </a:extLst>
            </p:cNvPr>
            <p:cNvPicPr>
              <a:picLocks noChangeAspect="1"/>
            </p:cNvPicPr>
            <p:nvPr/>
          </p:nvPicPr>
          <p:blipFill>
            <a:blip r:embed="rId3"/>
            <a:srcRect/>
            <a:stretch/>
          </p:blipFill>
          <p:spPr>
            <a:xfrm>
              <a:off x="6919631" y="2934061"/>
              <a:ext cx="1730753" cy="1545057"/>
            </a:xfrm>
            <a:prstGeom prst="rect">
              <a:avLst/>
            </a:prstGeom>
          </p:spPr>
        </p:pic>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graphicFrame>
        <p:nvGraphicFramePr>
          <p:cNvPr id="15" name="Table 14">
            <a:extLst>
              <a:ext uri="{FF2B5EF4-FFF2-40B4-BE49-F238E27FC236}">
                <a16:creationId xmlns:a16="http://schemas.microsoft.com/office/drawing/2014/main" id="{DCB825DB-8C3A-2E7D-914E-BECE06A131FF}"/>
              </a:ext>
            </a:extLst>
          </p:cNvPr>
          <p:cNvGraphicFramePr>
            <a:graphicFrameLocks noGrp="1"/>
          </p:cNvGraphicFramePr>
          <p:nvPr/>
        </p:nvGraphicFramePr>
        <p:xfrm>
          <a:off x="701303" y="1595647"/>
          <a:ext cx="5793500" cy="4476742"/>
        </p:xfrm>
        <a:graphic>
          <a:graphicData uri="http://schemas.openxmlformats.org/drawingml/2006/table">
            <a:tbl>
              <a:tblPr firstRow="1" bandRow="1">
                <a:tableStyleId>{5C22544A-7EE6-4342-B048-85BDC9FD1C3A}</a:tableStyleId>
              </a:tblPr>
              <a:tblGrid>
                <a:gridCol w="1804505">
                  <a:extLst>
                    <a:ext uri="{9D8B030D-6E8A-4147-A177-3AD203B41FA5}">
                      <a16:colId xmlns:a16="http://schemas.microsoft.com/office/drawing/2014/main" val="3889081879"/>
                    </a:ext>
                  </a:extLst>
                </a:gridCol>
                <a:gridCol w="3988995">
                  <a:extLst>
                    <a:ext uri="{9D8B030D-6E8A-4147-A177-3AD203B41FA5}">
                      <a16:colId xmlns:a16="http://schemas.microsoft.com/office/drawing/2014/main" val="600406677"/>
                    </a:ext>
                  </a:extLst>
                </a:gridCol>
              </a:tblGrid>
              <a:tr h="257879">
                <a:tc>
                  <a:txBody>
                    <a:bodyPr/>
                    <a:lstStyle/>
                    <a:p>
                      <a:pPr algn="l">
                        <a:lnSpc>
                          <a:spcPts val="1400"/>
                        </a:lnSpc>
                        <a:spcBef>
                          <a:spcPts val="300"/>
                        </a:spcBef>
                        <a:spcAft>
                          <a:spcPts val="300"/>
                        </a:spcAft>
                      </a:pPr>
                      <a:r>
                        <a:rPr lang="en-US" sz="1050" b="1" i="0" dirty="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55-year-old male living with Schizophrenia. Taking Clozopine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430505993"/>
                  </a:ext>
                </a:extLst>
              </a:tr>
              <a:tr h="481422">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Readiness &amp; ability </a:t>
                      </a:r>
                      <a:br>
                        <a:rPr lang="en-US" sz="1050" b="1" i="0" dirty="0">
                          <a:solidFill>
                            <a:schemeClr val="bg1"/>
                          </a:solidFill>
                          <a:latin typeface="Arial" panose="020B0604020202020204" pitchFamily="34" charset="0"/>
                          <a:cs typeface="Arial" panose="020B0604020202020204" pitchFamily="34" charset="0"/>
                        </a:rPr>
                      </a:br>
                      <a:r>
                        <a:rPr lang="en-US" sz="1050" b="1" i="0" dirty="0">
                          <a:solidFill>
                            <a:schemeClr val="bg1"/>
                          </a:solidFill>
                          <a:latin typeface="Arial" panose="020B0604020202020204" pitchFamily="34" charset="0"/>
                          <a:cs typeface="Arial" panose="020B0604020202020204" pitchFamily="34" charset="0"/>
                        </a:rPr>
                        <a:t>to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Does not think they could just stop ‘like that’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 tried it in past, didn’t last long.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4107125779"/>
                  </a:ext>
                </a:extLst>
              </a:tr>
              <a:tr h="515793">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Readiness &amp; ability </a:t>
                      </a:r>
                      <a:br>
                        <a:rPr lang="en-US" sz="1050" b="1" i="0" dirty="0">
                          <a:solidFill>
                            <a:schemeClr val="bg1"/>
                          </a:solidFill>
                          <a:latin typeface="Arial" panose="020B0604020202020204" pitchFamily="34" charset="0"/>
                          <a:cs typeface="Arial" panose="020B0604020202020204" pitchFamily="34" charset="0"/>
                        </a:rPr>
                      </a:br>
                      <a:r>
                        <a:rPr lang="en-US" sz="1050" b="1" i="0" dirty="0">
                          <a:solidFill>
                            <a:schemeClr val="bg1"/>
                          </a:solidFill>
                          <a:latin typeface="Arial" panose="020B0604020202020204" pitchFamily="34" charset="0"/>
                          <a:cs typeface="Arial" panose="020B0604020202020204" pitchFamily="34" charset="0"/>
                        </a:rPr>
                        <a:t>to ‘cut down to stop’</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Willing to try cutting down and will think about setting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a quit date later 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530125146"/>
                  </a:ext>
                </a:extLst>
              </a:tr>
              <a:tr h="46421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Really wants to quit, does not like the smell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and just cannot afford 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476263633"/>
                  </a:ext>
                </a:extLst>
              </a:tr>
              <a:tr h="27958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Support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Lives alone and/or with mates. Most family and friends smoke and unlikely to be supportive of him quitting.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331932257"/>
                  </a:ext>
                </a:extLst>
              </a:tr>
              <a:tr h="452556">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Daughter he sees fairly regularly smokes and does not think he will be able to quit. If he doesn’t smoke can’t think what they will do instead.</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206747704"/>
                  </a:ext>
                </a:extLst>
              </a:tr>
              <a:tr h="360319">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Current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cs typeface="Arial" panose="020B0604020202020204" pitchFamily="34" charset="0"/>
                        </a:rPr>
                        <a:t>Smokes around 50 a day, more at the weekends.</a:t>
                      </a:r>
                      <a:endPar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165269166"/>
                  </a:ext>
                </a:extLst>
              </a:tr>
              <a:tr h="41074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Managed to stop a few times but only for a few days </a:t>
                      </a:r>
                      <a:b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days / week. Last attempt two years ago.</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119161721"/>
                  </a:ext>
                </a:extLst>
              </a:tr>
              <a:tr h="250517">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NRT 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Tried ‘cold turkey’ last time.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362907722"/>
                  </a:ext>
                </a:extLst>
              </a:tr>
              <a:tr h="395096">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Medication choice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Not sure, but knows a friend who uses </a:t>
                      </a:r>
                      <a:r>
                        <a:rPr lang="en-GB" sz="1050" b="0" i="0">
                          <a:solidFill>
                            <a:schemeClr val="tx1"/>
                          </a:solidFill>
                          <a:effectLst/>
                          <a:latin typeface="Arial" panose="020B0604020202020204" pitchFamily="34" charset="0"/>
                          <a:ea typeface="Calibri" panose="020F0502020204030204" pitchFamily="34" charset="0"/>
                          <a:cs typeface="Arial" panose="020B0604020202020204" pitchFamily="34" charset="0"/>
                        </a:rPr>
                        <a:t>a vape ( e-cigarette) </a:t>
                      </a:r>
                      <a:b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and he is thinking of using this.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296432506"/>
                  </a:ext>
                </a:extLst>
              </a:tr>
              <a:tr h="443952">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Risk situations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ct val="115000"/>
                        </a:lnSpc>
                        <a:spcAft>
                          <a:spcPts val="1000"/>
                        </a:spcAft>
                      </a:pPr>
                      <a:r>
                        <a:rPr lang="en-GB" sz="1050" dirty="0">
                          <a:solidFill>
                            <a:schemeClr val="tx1"/>
                          </a:solidFill>
                          <a:effectLst/>
                          <a:latin typeface="Arial" panose="020B0604020202020204" pitchFamily="34" charset="0"/>
                          <a:cs typeface="Arial" panose="020B0604020202020204" pitchFamily="34" charset="0"/>
                        </a:rPr>
                        <a:t>Going to pub. first thing in morning, seeing daughter, coffee breaks.</a:t>
                      </a:r>
                      <a:endParaRPr lang="en-CA" sz="105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810347506"/>
                  </a:ext>
                </a:extLst>
              </a:tr>
            </a:tbl>
          </a:graphicData>
        </a:graphic>
      </p:graphicFrame>
    </p:spTree>
    <p:extLst>
      <p:ext uri="{BB962C8B-B14F-4D97-AF65-F5344CB8AC3E}">
        <p14:creationId xmlns:p14="http://schemas.microsoft.com/office/powerpoint/2010/main" val="6496217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3"/>
          <a:stretch>
            <a:fillRect/>
          </a:stretch>
        </p:blipFill>
        <p:spPr>
          <a:xfrm>
            <a:off x="0" y="-25380"/>
            <a:ext cx="9144000" cy="6858000"/>
          </a:xfrm>
          <a:prstGeom prst="rect">
            <a:avLst/>
          </a:prstGeom>
        </p:spPr>
      </p:pic>
      <p:grpSp>
        <p:nvGrpSpPr>
          <p:cNvPr id="13" name="Group 12">
            <a:extLst>
              <a:ext uri="{FF2B5EF4-FFF2-40B4-BE49-F238E27FC236}">
                <a16:creationId xmlns:a16="http://schemas.microsoft.com/office/drawing/2014/main" id="{B66EA3B5-E322-8446-A887-931D0BED7954}"/>
              </a:ext>
            </a:extLst>
          </p:cNvPr>
          <p:cNvGrpSpPr/>
          <p:nvPr/>
        </p:nvGrpSpPr>
        <p:grpSpPr>
          <a:xfrm>
            <a:off x="696808" y="1084586"/>
            <a:ext cx="7860850" cy="559150"/>
            <a:chOff x="696808" y="1628560"/>
            <a:chExt cx="7860850" cy="559150"/>
          </a:xfrm>
        </p:grpSpPr>
        <p:pic>
          <p:nvPicPr>
            <p:cNvPr id="14" name="Picture 13">
              <a:extLst>
                <a:ext uri="{FF2B5EF4-FFF2-40B4-BE49-F238E27FC236}">
                  <a16:creationId xmlns:a16="http://schemas.microsoft.com/office/drawing/2014/main" id="{434884BA-341E-774C-A810-C587F219649F}"/>
                </a:ext>
              </a:extLst>
            </p:cNvPr>
            <p:cNvPicPr>
              <a:picLocks noChangeAspect="1"/>
            </p:cNvPicPr>
            <p:nvPr/>
          </p:nvPicPr>
          <p:blipFill>
            <a:blip r:embed="rId4"/>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15" name="Text Placeholder 3">
              <a:extLst>
                <a:ext uri="{FF2B5EF4-FFF2-40B4-BE49-F238E27FC236}">
                  <a16:creationId xmlns:a16="http://schemas.microsoft.com/office/drawing/2014/main" id="{BFBAFE38-7968-D543-9678-4A6DFE970DB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1.	Confirm readiness to cut down to stop (CDTS)</a:t>
              </a:r>
            </a:p>
          </p:txBody>
        </p:sp>
      </p:grpSp>
      <p:grpSp>
        <p:nvGrpSpPr>
          <p:cNvPr id="16" name="Group 15">
            <a:extLst>
              <a:ext uri="{FF2B5EF4-FFF2-40B4-BE49-F238E27FC236}">
                <a16:creationId xmlns:a16="http://schemas.microsoft.com/office/drawing/2014/main" id="{400021F7-5522-D644-894C-7B746235D6A8}"/>
              </a:ext>
            </a:extLst>
          </p:cNvPr>
          <p:cNvGrpSpPr/>
          <p:nvPr/>
        </p:nvGrpSpPr>
        <p:grpSpPr>
          <a:xfrm>
            <a:off x="696808" y="1715582"/>
            <a:ext cx="7860850" cy="559150"/>
            <a:chOff x="696808" y="2276872"/>
            <a:chExt cx="7860850" cy="559150"/>
          </a:xfrm>
        </p:grpSpPr>
        <p:pic>
          <p:nvPicPr>
            <p:cNvPr id="17" name="Picture 16">
              <a:extLst>
                <a:ext uri="{FF2B5EF4-FFF2-40B4-BE49-F238E27FC236}">
                  <a16:creationId xmlns:a16="http://schemas.microsoft.com/office/drawing/2014/main" id="{1AFF3887-2132-5E41-B736-FFA2DDEE2900}"/>
                </a:ext>
              </a:extLst>
            </p:cNvPr>
            <p:cNvPicPr>
              <a:picLocks noChangeAspect="1"/>
            </p:cNvPicPr>
            <p:nvPr/>
          </p:nvPicPr>
          <p:blipFill>
            <a:blip r:embed="rId5"/>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18" name="Text Placeholder 3">
              <a:extLst>
                <a:ext uri="{FF2B5EF4-FFF2-40B4-BE49-F238E27FC236}">
                  <a16:creationId xmlns:a16="http://schemas.microsoft.com/office/drawing/2014/main" id="{7B14E537-1B8E-B44F-8982-8700026BBBAF}"/>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2.	Review patient log and key reflections (as appropriate) </a:t>
              </a:r>
            </a:p>
          </p:txBody>
        </p:sp>
      </p:grpSp>
      <p:grpSp>
        <p:nvGrpSpPr>
          <p:cNvPr id="19" name="Group 18">
            <a:extLst>
              <a:ext uri="{FF2B5EF4-FFF2-40B4-BE49-F238E27FC236}">
                <a16:creationId xmlns:a16="http://schemas.microsoft.com/office/drawing/2014/main" id="{0BDD9D0F-970C-E641-A659-F147498D605C}"/>
              </a:ext>
            </a:extLst>
          </p:cNvPr>
          <p:cNvGrpSpPr/>
          <p:nvPr/>
        </p:nvGrpSpPr>
        <p:grpSpPr>
          <a:xfrm>
            <a:off x="696808" y="2328272"/>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6"/>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3.	Agree on reduction goal and start date</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696808" y="2966649"/>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7"/>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4.	Discuss strategies for cutting down and make specific plans</a:t>
              </a:r>
            </a:p>
          </p:txBody>
        </p:sp>
      </p:grpSp>
      <p:grpSp>
        <p:nvGrpSpPr>
          <p:cNvPr id="25" name="Group 24">
            <a:extLst>
              <a:ext uri="{FF2B5EF4-FFF2-40B4-BE49-F238E27FC236}">
                <a16:creationId xmlns:a16="http://schemas.microsoft.com/office/drawing/2014/main" id="{1A3E0E19-DF5A-E043-94D5-CD2AEABC09F9}"/>
              </a:ext>
            </a:extLst>
          </p:cNvPr>
          <p:cNvGrpSpPr/>
          <p:nvPr/>
        </p:nvGrpSpPr>
        <p:grpSpPr>
          <a:xfrm>
            <a:off x="696808" y="3596112"/>
            <a:ext cx="8156906" cy="559150"/>
            <a:chOff x="696808" y="4221088"/>
            <a:chExt cx="8156906" cy="559150"/>
          </a:xfrm>
        </p:grpSpPr>
        <p:pic>
          <p:nvPicPr>
            <p:cNvPr id="26" name="Picture 25">
              <a:extLst>
                <a:ext uri="{FF2B5EF4-FFF2-40B4-BE49-F238E27FC236}">
                  <a16:creationId xmlns:a16="http://schemas.microsoft.com/office/drawing/2014/main" id="{43CF78C3-2DA2-4A4A-9AFA-A9225C98221E}"/>
                </a:ext>
              </a:extLst>
            </p:cNvPr>
            <p:cNvPicPr>
              <a:picLocks noChangeAspect="1"/>
            </p:cNvPicPr>
            <p:nvPr/>
          </p:nvPicPr>
          <p:blipFill>
            <a:blip r:embed="rId8"/>
            <a:srcRect/>
            <a:stretch/>
          </p:blipFill>
          <p:spPr>
            <a:xfrm>
              <a:off x="696808" y="4253013"/>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8DEFA404-6453-6C47-8783-F7A35E7D1C12}"/>
                </a:ext>
              </a:extLst>
            </p:cNvPr>
            <p:cNvSpPr txBox="1">
              <a:spLocks/>
            </p:cNvSpPr>
            <p:nvPr/>
          </p:nvSpPr>
          <p:spPr bwMode="auto">
            <a:xfrm>
              <a:off x="1365508" y="4221088"/>
              <a:ext cx="7488206"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5.	Discuss and agree on plan for use of stop smoking medications or vape</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EF71A0"/>
                </a:solidFill>
              </a:rPr>
              <a:t>Reduction date session</a:t>
            </a:r>
            <a:endParaRPr lang="en-US" dirty="0"/>
          </a:p>
        </p:txBody>
      </p:sp>
      <p:pic>
        <p:nvPicPr>
          <p:cNvPr id="9" name="Picture 8">
            <a:extLst>
              <a:ext uri="{FF2B5EF4-FFF2-40B4-BE49-F238E27FC236}">
                <a16:creationId xmlns:a16="http://schemas.microsoft.com/office/drawing/2014/main" id="{9E8BADC1-6CA6-4A45-BC43-F387BD6EA1A5}"/>
              </a:ext>
            </a:extLst>
          </p:cNvPr>
          <p:cNvPicPr>
            <a:picLocks noChangeAspect="1"/>
          </p:cNvPicPr>
          <p:nvPr/>
        </p:nvPicPr>
        <p:blipFill>
          <a:blip r:embed="rId9"/>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28" name="Group 27">
            <a:extLst>
              <a:ext uri="{FF2B5EF4-FFF2-40B4-BE49-F238E27FC236}">
                <a16:creationId xmlns:a16="http://schemas.microsoft.com/office/drawing/2014/main" id="{879283C4-9234-C0AB-3438-A96F6C8FB187}"/>
              </a:ext>
            </a:extLst>
          </p:cNvPr>
          <p:cNvGrpSpPr/>
          <p:nvPr/>
        </p:nvGrpSpPr>
        <p:grpSpPr>
          <a:xfrm>
            <a:off x="696808" y="4234703"/>
            <a:ext cx="7860850" cy="559150"/>
            <a:chOff x="696808" y="3094045"/>
            <a:chExt cx="7860850" cy="559150"/>
          </a:xfrm>
        </p:grpSpPr>
        <p:pic>
          <p:nvPicPr>
            <p:cNvPr id="29" name="Picture 28">
              <a:extLst>
                <a:ext uri="{FF2B5EF4-FFF2-40B4-BE49-F238E27FC236}">
                  <a16:creationId xmlns:a16="http://schemas.microsoft.com/office/drawing/2014/main" id="{653B1B9A-EDA7-861B-0CC0-774155116D58}"/>
                </a:ext>
              </a:extLst>
            </p:cNvPr>
            <p:cNvPicPr>
              <a:picLocks noChangeAspect="1"/>
            </p:cNvPicPr>
            <p:nvPr/>
          </p:nvPicPr>
          <p:blipFill>
            <a:blip r:embed="rId10"/>
            <a:srcRect/>
            <a:stretch/>
          </p:blipFill>
          <p:spPr>
            <a:xfrm>
              <a:off x="696808" y="3125970"/>
              <a:ext cx="495300" cy="495300"/>
            </a:xfrm>
            <a:prstGeom prst="rect">
              <a:avLst/>
            </a:prstGeom>
            <a:effectLst>
              <a:outerShdw blurRad="190500" dist="50800" dir="5400000" algn="ctr" rotWithShape="0">
                <a:srgbClr val="000000">
                  <a:alpha val="50000"/>
                </a:srgbClr>
              </a:outerShdw>
            </a:effectLst>
          </p:spPr>
        </p:pic>
        <p:sp>
          <p:nvSpPr>
            <p:cNvPr id="30" name="Text Placeholder 3">
              <a:extLst>
                <a:ext uri="{FF2B5EF4-FFF2-40B4-BE49-F238E27FC236}">
                  <a16:creationId xmlns:a16="http://schemas.microsoft.com/office/drawing/2014/main" id="{2F794B5E-4BD4-EE1D-7FF9-8093F59780CC}"/>
                </a:ext>
              </a:extLst>
            </p:cNvPr>
            <p:cNvSpPr txBox="1">
              <a:spLocks/>
            </p:cNvSpPr>
            <p:nvPr/>
          </p:nvSpPr>
          <p:spPr bwMode="auto">
            <a:xfrm>
              <a:off x="1365508" y="309404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6.	Prompt a commitment from the patient</a:t>
              </a:r>
            </a:p>
          </p:txBody>
        </p:sp>
      </p:grpSp>
      <p:grpSp>
        <p:nvGrpSpPr>
          <p:cNvPr id="31" name="Group 30">
            <a:extLst>
              <a:ext uri="{FF2B5EF4-FFF2-40B4-BE49-F238E27FC236}">
                <a16:creationId xmlns:a16="http://schemas.microsoft.com/office/drawing/2014/main" id="{FF072B49-C915-3AC0-C238-F4518611C9D2}"/>
              </a:ext>
            </a:extLst>
          </p:cNvPr>
          <p:cNvGrpSpPr/>
          <p:nvPr/>
        </p:nvGrpSpPr>
        <p:grpSpPr>
          <a:xfrm>
            <a:off x="696808" y="5543455"/>
            <a:ext cx="7860850" cy="559150"/>
            <a:chOff x="696808" y="3611489"/>
            <a:chExt cx="7860850" cy="559150"/>
          </a:xfrm>
        </p:grpSpPr>
        <p:pic>
          <p:nvPicPr>
            <p:cNvPr id="32" name="Picture 31">
              <a:extLst>
                <a:ext uri="{FF2B5EF4-FFF2-40B4-BE49-F238E27FC236}">
                  <a16:creationId xmlns:a16="http://schemas.microsoft.com/office/drawing/2014/main" id="{8CE5F43A-E0CA-8711-152A-699A39D0EC6F}"/>
                </a:ext>
              </a:extLst>
            </p:cNvPr>
            <p:cNvPicPr>
              <a:picLocks noChangeAspect="1"/>
            </p:cNvPicPr>
            <p:nvPr/>
          </p:nvPicPr>
          <p:blipFill>
            <a:blip r:embed="rId11"/>
            <a:srcRect/>
            <a:stretch/>
          </p:blipFill>
          <p:spPr>
            <a:xfrm>
              <a:off x="696808" y="3643414"/>
              <a:ext cx="495300" cy="495300"/>
            </a:xfrm>
            <a:prstGeom prst="rect">
              <a:avLst/>
            </a:prstGeom>
            <a:effectLst>
              <a:outerShdw blurRad="190500" dist="50800" dir="5400000" algn="ctr" rotWithShape="0">
                <a:srgbClr val="000000">
                  <a:alpha val="50000"/>
                </a:srgbClr>
              </a:outerShdw>
            </a:effectLst>
          </p:spPr>
        </p:pic>
        <p:sp>
          <p:nvSpPr>
            <p:cNvPr id="33" name="Text Placeholder 3">
              <a:extLst>
                <a:ext uri="{FF2B5EF4-FFF2-40B4-BE49-F238E27FC236}">
                  <a16:creationId xmlns:a16="http://schemas.microsoft.com/office/drawing/2014/main" id="{8D853733-192C-594C-9558-C899BE02674D}"/>
                </a:ext>
              </a:extLst>
            </p:cNvPr>
            <p:cNvSpPr txBox="1">
              <a:spLocks/>
            </p:cNvSpPr>
            <p:nvPr/>
          </p:nvSpPr>
          <p:spPr bwMode="auto">
            <a:xfrm>
              <a:off x="1365508" y="361148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354013" algn="l"/>
                </a:tabLst>
              </a:pPr>
              <a:r>
                <a:rPr lang="en-US" sz="1700" dirty="0">
                  <a:solidFill>
                    <a:schemeClr val="bg1"/>
                  </a:solidFill>
                  <a:latin typeface="Arial" panose="020B0604020202020204" pitchFamily="34" charset="0"/>
                  <a:cs typeface="Arial" panose="020B0604020202020204" pitchFamily="34" charset="0"/>
                </a:rPr>
                <a:t>8. Discuss plans and provide a summary</a:t>
              </a:r>
            </a:p>
          </p:txBody>
        </p:sp>
      </p:grpSp>
      <p:grpSp>
        <p:nvGrpSpPr>
          <p:cNvPr id="35" name="Group 34">
            <a:extLst>
              <a:ext uri="{FF2B5EF4-FFF2-40B4-BE49-F238E27FC236}">
                <a16:creationId xmlns:a16="http://schemas.microsoft.com/office/drawing/2014/main" id="{E6E5525F-7C35-787D-0A7E-7799584B40F7}"/>
              </a:ext>
            </a:extLst>
          </p:cNvPr>
          <p:cNvGrpSpPr/>
          <p:nvPr/>
        </p:nvGrpSpPr>
        <p:grpSpPr>
          <a:xfrm>
            <a:off x="696808" y="4910168"/>
            <a:ext cx="7860850" cy="559150"/>
            <a:chOff x="696808" y="1628560"/>
            <a:chExt cx="7860850" cy="559150"/>
          </a:xfrm>
        </p:grpSpPr>
        <p:pic>
          <p:nvPicPr>
            <p:cNvPr id="36" name="Picture 35">
              <a:extLst>
                <a:ext uri="{FF2B5EF4-FFF2-40B4-BE49-F238E27FC236}">
                  <a16:creationId xmlns:a16="http://schemas.microsoft.com/office/drawing/2014/main" id="{434A5E4D-C256-5FEF-6FEF-398B8DD1693F}"/>
                </a:ext>
              </a:extLst>
            </p:cNvPr>
            <p:cNvPicPr>
              <a:picLocks noChangeAspect="1"/>
            </p:cNvPicPr>
            <p:nvPr/>
          </p:nvPicPr>
          <p:blipFill>
            <a:blip r:embed="rId12"/>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37" name="Text Placeholder 3">
              <a:extLst>
                <a:ext uri="{FF2B5EF4-FFF2-40B4-BE49-F238E27FC236}">
                  <a16:creationId xmlns:a16="http://schemas.microsoft.com/office/drawing/2014/main" id="{AFE58D57-4AD1-4766-7BF5-7500313D549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7.	Identify smoking triggers and coping plan</a:t>
              </a:r>
            </a:p>
          </p:txBody>
        </p:sp>
      </p:grpSp>
    </p:spTree>
    <p:extLst>
      <p:ext uri="{BB962C8B-B14F-4D97-AF65-F5344CB8AC3E}">
        <p14:creationId xmlns:p14="http://schemas.microsoft.com/office/powerpoint/2010/main" val="3756076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4B151-8E3D-5AA7-8E86-4F56C10999AF}"/>
              </a:ext>
            </a:extLst>
          </p:cNvPr>
          <p:cNvPicPr>
            <a:picLocks noChangeAspect="1"/>
          </p:cNvPicPr>
          <p:nvPr/>
        </p:nvPicPr>
        <p:blipFill>
          <a:blip r:embed="rId3"/>
          <a:stretch>
            <a:fill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Michael, 55</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pic>
        <p:nvPicPr>
          <p:cNvPr id="9" name="Picture 8">
            <a:extLst>
              <a:ext uri="{FF2B5EF4-FFF2-40B4-BE49-F238E27FC236}">
                <a16:creationId xmlns:a16="http://schemas.microsoft.com/office/drawing/2014/main" id="{351C29A4-A914-D339-3D93-A6B8027E1CF5}"/>
              </a:ext>
            </a:extLst>
          </p:cNvPr>
          <p:cNvPicPr>
            <a:picLocks noChangeAspect="1"/>
          </p:cNvPicPr>
          <p:nvPr/>
        </p:nvPicPr>
        <p:blipFill>
          <a:blip r:embed="rId4"/>
          <a:srcRect l="403" r="403"/>
          <a:stretch/>
        </p:blipFill>
        <p:spPr>
          <a:xfrm>
            <a:off x="1992930" y="2189946"/>
            <a:ext cx="5186995" cy="4668054"/>
          </a:xfrm>
          <a:prstGeom prst="rect">
            <a:avLst/>
          </a:prstGeom>
          <a:effectLst>
            <a:outerShdw blurRad="635000" dist="275305" dir="3880317" algn="ctr" rotWithShape="0">
              <a:srgbClr val="000000">
                <a:alpha val="75025"/>
              </a:srgbClr>
            </a:outerShdw>
          </a:effectLst>
        </p:spPr>
      </p:pic>
    </p:spTree>
    <p:extLst>
      <p:ext uri="{BB962C8B-B14F-4D97-AF65-F5344CB8AC3E}">
        <p14:creationId xmlns:p14="http://schemas.microsoft.com/office/powerpoint/2010/main" val="3286638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9B2B-B4F6-1800-9ED1-31663E37C01C}"/>
              </a:ext>
            </a:extLst>
          </p:cNvPr>
          <p:cNvSpPr>
            <a:spLocks noGrp="1"/>
          </p:cNvSpPr>
          <p:nvPr>
            <p:ph type="title"/>
          </p:nvPr>
        </p:nvSpPr>
        <p:spPr/>
        <p:txBody>
          <a:bodyPr/>
          <a:lstStyle/>
          <a:p>
            <a:r>
              <a:rPr lang="en-US" b="1" dirty="0"/>
              <a:t>Key points</a:t>
            </a:r>
          </a:p>
        </p:txBody>
      </p:sp>
      <p:sp>
        <p:nvSpPr>
          <p:cNvPr id="4" name="Rectangle 3">
            <a:extLst>
              <a:ext uri="{FF2B5EF4-FFF2-40B4-BE49-F238E27FC236}">
                <a16:creationId xmlns:a16="http://schemas.microsoft.com/office/drawing/2014/main" id="{2C82232E-C04B-272E-0C6B-D8D924346965}"/>
              </a:ext>
            </a:extLst>
          </p:cNvPr>
          <p:cNvSpPr/>
          <p:nvPr/>
        </p:nvSpPr>
        <p:spPr bwMode="auto">
          <a:xfrm>
            <a:off x="0" y="5273676"/>
            <a:ext cx="9144000" cy="1584324"/>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Text Placeholder 2">
            <a:extLst>
              <a:ext uri="{FF2B5EF4-FFF2-40B4-BE49-F238E27FC236}">
                <a16:creationId xmlns:a16="http://schemas.microsoft.com/office/drawing/2014/main" id="{A155CF83-442A-C8A5-DF23-89F0610DA4E0}"/>
              </a:ext>
            </a:extLst>
          </p:cNvPr>
          <p:cNvSpPr>
            <a:spLocks noGrp="1"/>
          </p:cNvSpPr>
          <p:nvPr>
            <p:ph type="body" idx="12"/>
          </p:nvPr>
        </p:nvSpPr>
        <p:spPr>
          <a:xfrm>
            <a:off x="571501" y="1515533"/>
            <a:ext cx="7962899" cy="4191000"/>
          </a:xfrm>
        </p:spPr>
        <p:txBody>
          <a:bodyPr/>
          <a:lstStyle/>
          <a:p>
            <a:pPr marL="285750" indent="-285750">
              <a:lnSpc>
                <a:spcPts val="2400"/>
              </a:lnSpc>
              <a:spcBef>
                <a:spcPts val="1000"/>
              </a:spcBef>
              <a:spcAft>
                <a:spcPts val="600"/>
              </a:spcAft>
              <a:buFont typeface="Wingdings" pitchFamily="2" charset="2"/>
              <a:buChar char="§"/>
            </a:pPr>
            <a:r>
              <a:rPr lang="en-US" dirty="0"/>
              <a:t>Patients are often nervous on their quit date, </a:t>
            </a:r>
            <a:r>
              <a:rPr lang="en-US" b="1" dirty="0">
                <a:solidFill>
                  <a:schemeClr val="accent1"/>
                </a:solidFill>
              </a:rPr>
              <a:t>this is normal</a:t>
            </a:r>
          </a:p>
          <a:p>
            <a:pPr marL="285750" indent="-285750">
              <a:lnSpc>
                <a:spcPts val="2400"/>
              </a:lnSpc>
              <a:spcBef>
                <a:spcPts val="1000"/>
              </a:spcBef>
              <a:spcAft>
                <a:spcPts val="600"/>
              </a:spcAft>
              <a:buFont typeface="Wingdings" pitchFamily="2" charset="2"/>
              <a:buChar char="§"/>
            </a:pPr>
            <a:r>
              <a:rPr lang="en-US" b="1" dirty="0">
                <a:solidFill>
                  <a:schemeClr val="accent1"/>
                </a:solidFill>
              </a:rPr>
              <a:t>Boost motivation</a:t>
            </a:r>
            <a:r>
              <a:rPr lang="en-US" dirty="0"/>
              <a:t> and </a:t>
            </a:r>
            <a:r>
              <a:rPr lang="en-US" b="1" dirty="0">
                <a:solidFill>
                  <a:schemeClr val="accent1"/>
                </a:solidFill>
              </a:rPr>
              <a:t>confidence</a:t>
            </a:r>
            <a:r>
              <a:rPr lang="en-US" dirty="0"/>
              <a:t>, ensure they have everything in place</a:t>
            </a:r>
          </a:p>
          <a:p>
            <a:pPr marL="366713" indent="-350838">
              <a:lnSpc>
                <a:spcPts val="2400"/>
              </a:lnSpc>
              <a:spcBef>
                <a:spcPts val="1000"/>
              </a:spcBef>
              <a:spcAft>
                <a:spcPts val="600"/>
              </a:spcAft>
              <a:buFont typeface="Wingdings" pitchFamily="2" charset="2"/>
              <a:buChar char="§"/>
            </a:pPr>
            <a:r>
              <a:rPr lang="en-US" dirty="0"/>
              <a:t>Patient should have realistic expectations of what to expect in terms of </a:t>
            </a:r>
            <a:r>
              <a:rPr lang="en-US" b="1" dirty="0">
                <a:solidFill>
                  <a:schemeClr val="accent1"/>
                </a:solidFill>
              </a:rPr>
              <a:t>nicotine withdrawal </a:t>
            </a:r>
            <a:r>
              <a:rPr lang="en-US" dirty="0"/>
              <a:t>and</a:t>
            </a:r>
            <a:r>
              <a:rPr lang="en-US" b="1" dirty="0">
                <a:solidFill>
                  <a:schemeClr val="accent1"/>
                </a:solidFill>
              </a:rPr>
              <a:t> plan to cope</a:t>
            </a:r>
          </a:p>
          <a:p>
            <a:pPr marL="301625" indent="-285750">
              <a:lnSpc>
                <a:spcPts val="2400"/>
              </a:lnSpc>
              <a:spcBef>
                <a:spcPts val="1000"/>
              </a:spcBef>
              <a:spcAft>
                <a:spcPts val="600"/>
              </a:spcAft>
              <a:buFont typeface="Wingdings" pitchFamily="2" charset="2"/>
              <a:buChar char="§"/>
            </a:pPr>
            <a:r>
              <a:rPr lang="en-US" dirty="0"/>
              <a:t>Ensure access to </a:t>
            </a:r>
            <a:r>
              <a:rPr lang="en-US" b="1" dirty="0">
                <a:solidFill>
                  <a:schemeClr val="accent1"/>
                </a:solidFill>
              </a:rPr>
              <a:t>medication or vape </a:t>
            </a:r>
            <a:r>
              <a:rPr lang="en-US" dirty="0"/>
              <a:t>and</a:t>
            </a:r>
            <a:r>
              <a:rPr lang="en-US" b="1" dirty="0">
                <a:solidFill>
                  <a:schemeClr val="accent1"/>
                </a:solidFill>
              </a:rPr>
              <a:t> review and repeat instructions for use. </a:t>
            </a:r>
            <a:r>
              <a:rPr lang="en-US" dirty="0"/>
              <a:t>Patient needs to have </a:t>
            </a:r>
            <a:r>
              <a:rPr lang="en-US" b="1" dirty="0">
                <a:solidFill>
                  <a:schemeClr val="accent1"/>
                </a:solidFill>
              </a:rPr>
              <a:t>positive but realistic </a:t>
            </a:r>
            <a:r>
              <a:rPr lang="en-US" dirty="0"/>
              <a:t>expectations of their stop smoking medication/vape </a:t>
            </a:r>
          </a:p>
          <a:p>
            <a:pPr marL="342900" indent="-342900">
              <a:lnSpc>
                <a:spcPts val="2400"/>
              </a:lnSpc>
              <a:spcBef>
                <a:spcPts val="1000"/>
              </a:spcBef>
              <a:spcAft>
                <a:spcPts val="600"/>
              </a:spcAft>
              <a:buFont typeface="Wingdings" pitchFamily="2" charset="2"/>
              <a:buChar char="§"/>
            </a:pPr>
            <a:r>
              <a:rPr lang="en-US" dirty="0"/>
              <a:t>Establish strategies to cope with any </a:t>
            </a:r>
            <a:r>
              <a:rPr lang="en-US" b="1" dirty="0">
                <a:solidFill>
                  <a:schemeClr val="accent1"/>
                </a:solidFill>
              </a:rPr>
              <a:t>smoking contacts</a:t>
            </a:r>
          </a:p>
          <a:p>
            <a:pPr marL="342900" indent="-342900">
              <a:lnSpc>
                <a:spcPts val="2400"/>
              </a:lnSpc>
              <a:spcBef>
                <a:spcPts val="1000"/>
              </a:spcBef>
              <a:spcAft>
                <a:spcPts val="600"/>
              </a:spcAft>
              <a:buFont typeface="Wingdings" pitchFamily="2" charset="2"/>
              <a:buChar char="§"/>
            </a:pPr>
            <a:r>
              <a:rPr lang="en-US" dirty="0"/>
              <a:t>Discuss the patient’s </a:t>
            </a:r>
            <a:r>
              <a:rPr lang="en-US" b="1" dirty="0">
                <a:solidFill>
                  <a:schemeClr val="accent1"/>
                </a:solidFill>
              </a:rPr>
              <a:t>support network</a:t>
            </a:r>
            <a:r>
              <a:rPr lang="en-US" dirty="0"/>
              <a:t> and ensure the patient </a:t>
            </a:r>
            <a:br>
              <a:rPr lang="en-US" dirty="0"/>
            </a:br>
            <a:r>
              <a:rPr lang="en-US" dirty="0"/>
              <a:t>	knows they can contact the service for support. </a:t>
            </a:r>
          </a:p>
          <a:p>
            <a:pPr marL="342900" indent="-342900">
              <a:lnSpc>
                <a:spcPts val="2400"/>
              </a:lnSpc>
              <a:spcBef>
                <a:spcPts val="1000"/>
              </a:spcBef>
              <a:spcAft>
                <a:spcPts val="600"/>
              </a:spcAft>
              <a:buFont typeface="Wingdings" pitchFamily="2" charset="2"/>
              <a:buChar char="§"/>
            </a:pPr>
            <a:r>
              <a:rPr lang="en-US" dirty="0"/>
              <a:t>Set and review </a:t>
            </a:r>
            <a:r>
              <a:rPr lang="en-US" b="1" dirty="0">
                <a:solidFill>
                  <a:schemeClr val="accent1"/>
                </a:solidFill>
              </a:rPr>
              <a:t>weekly goals </a:t>
            </a:r>
            <a:r>
              <a:rPr lang="en-US" dirty="0"/>
              <a:t>and </a:t>
            </a:r>
            <a:r>
              <a:rPr lang="en-US" b="1" dirty="0">
                <a:solidFill>
                  <a:schemeClr val="accent1"/>
                </a:solidFill>
              </a:rPr>
              <a:t>renew commitment </a:t>
            </a:r>
            <a:r>
              <a:rPr lang="en-US" dirty="0"/>
              <a:t>(shorter goals as needed)</a:t>
            </a:r>
          </a:p>
          <a:p>
            <a:pPr marL="342900" indent="-342900">
              <a:lnSpc>
                <a:spcPts val="2400"/>
              </a:lnSpc>
              <a:spcBef>
                <a:spcPts val="1000"/>
              </a:spcBef>
              <a:spcAft>
                <a:spcPts val="1000"/>
              </a:spcAft>
              <a:buAutoNum type="arabicPeriod" startAt="5"/>
            </a:pPr>
            <a:endParaRPr lang="en-US" dirty="0"/>
          </a:p>
        </p:txBody>
      </p:sp>
    </p:spTree>
    <p:extLst>
      <p:ext uri="{BB962C8B-B14F-4D97-AF65-F5344CB8AC3E}">
        <p14:creationId xmlns:p14="http://schemas.microsoft.com/office/powerpoint/2010/main" val="2868020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2528998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805460A-5D05-F84D-99CB-253B10C0B2FD}"/>
              </a:ext>
            </a:extLst>
          </p:cNvPr>
          <p:cNvSpPr>
            <a:spLocks noGrp="1"/>
          </p:cNvSpPr>
          <p:nvPr>
            <p:ph type="subTitle" idx="1"/>
          </p:nvPr>
        </p:nvSpPr>
        <p:spPr/>
        <p:txBody>
          <a:bodyPr/>
          <a:lstStyle/>
          <a:p>
            <a:r>
              <a:rPr lang="en-GB" dirty="0">
                <a:effectLst/>
              </a:rPr>
              <a:t>Follow-up sessions: </a:t>
            </a:r>
            <a:br>
              <a:rPr lang="en-GB" dirty="0">
                <a:effectLst/>
              </a:rPr>
            </a:br>
            <a:r>
              <a:rPr lang="en-US" dirty="0">
                <a:effectLst/>
              </a:rPr>
              <a:t>staying on track and preventing relapse </a:t>
            </a:r>
            <a:endParaRPr lang="en-US" dirty="0"/>
          </a:p>
        </p:txBody>
      </p:sp>
      <p:pic>
        <p:nvPicPr>
          <p:cNvPr id="4" name="Picture 3">
            <a:extLst>
              <a:ext uri="{FF2B5EF4-FFF2-40B4-BE49-F238E27FC236}">
                <a16:creationId xmlns:a16="http://schemas.microsoft.com/office/drawing/2014/main" id="{C36E6C2D-6C8B-CFC0-A047-AD9D67B5A807}"/>
              </a:ext>
            </a:extLst>
          </p:cNvPr>
          <p:cNvPicPr>
            <a:picLocks noChangeAspect="1"/>
          </p:cNvPicPr>
          <p:nvPr/>
        </p:nvPicPr>
        <p:blipFill>
          <a:blip r:embed="rId3"/>
          <a:srcRect/>
          <a:stretch/>
        </p:blipFill>
        <p:spPr>
          <a:xfrm>
            <a:off x="755098" y="3755471"/>
            <a:ext cx="3363677" cy="1978633"/>
          </a:xfrm>
          <a:prstGeom prst="rect">
            <a:avLst/>
          </a:prstGeom>
          <a:effectLst>
            <a:outerShdw blurRad="254000" dist="50800" dir="5400000" algn="ctr" rotWithShape="0">
              <a:srgbClr val="000000">
                <a:alpha val="50000"/>
              </a:srgbClr>
            </a:outerShdw>
          </a:effectLst>
        </p:spPr>
      </p:pic>
    </p:spTree>
    <p:extLst>
      <p:ext uri="{BB962C8B-B14F-4D97-AF65-F5344CB8AC3E}">
        <p14:creationId xmlns:p14="http://schemas.microsoft.com/office/powerpoint/2010/main" val="689767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0CA92206-A922-AB9B-E4F9-A2B321356414}"/>
              </a:ext>
            </a:extLst>
          </p:cNvPr>
          <p:cNvSpPr txBox="1">
            <a:spLocks/>
          </p:cNvSpPr>
          <p:nvPr/>
        </p:nvSpPr>
        <p:spPr>
          <a:xfrm>
            <a:off x="751382" y="5710793"/>
            <a:ext cx="7966604" cy="527356"/>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None/>
            </a:pP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www. https://</a:t>
            </a:r>
            <a:r>
              <a:rPr lang="en-US" sz="1500" b="1" dirty="0" err="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www.youtube.com</a:t>
            </a: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a:t>
            </a:r>
            <a:r>
              <a:rPr lang="en-US" sz="1500" b="1" dirty="0" err="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watch?v</a:t>
            </a: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=hDd2kFFVBFY</a:t>
            </a:r>
          </a:p>
        </p:txBody>
      </p:sp>
      <p:sp>
        <p:nvSpPr>
          <p:cNvPr id="9" name="box">
            <a:extLst>
              <a:ext uri="{FF2B5EF4-FFF2-40B4-BE49-F238E27FC236}">
                <a16:creationId xmlns:a16="http://schemas.microsoft.com/office/drawing/2014/main" id="{F64D4103-123E-3AEE-1BC9-5EDBC429C1DB}"/>
              </a:ext>
            </a:extLst>
          </p:cNvPr>
          <p:cNvSpPr txBox="1">
            <a:spLocks/>
          </p:cNvSpPr>
          <p:nvPr/>
        </p:nvSpPr>
        <p:spPr bwMode="auto">
          <a:xfrm>
            <a:off x="5006714" y="1691640"/>
            <a:ext cx="4137285" cy="3474720"/>
          </a:xfrm>
          <a:prstGeom prst="rect">
            <a:avLst/>
          </a:prstGeom>
          <a:gradFill>
            <a:gsLst>
              <a:gs pos="0">
                <a:schemeClr val="accent2"/>
              </a:gs>
              <a:gs pos="100000">
                <a:schemeClr val="accent4"/>
              </a:gs>
            </a:gsLst>
            <a:lin ang="5400000" scaled="0"/>
          </a:gradFill>
          <a:ln w="9525">
            <a:noFill/>
            <a:miter lim="800000"/>
            <a:headEnd/>
            <a:tailEnd/>
          </a:ln>
          <a:effectLst/>
        </p:spPr>
        <p:txBody>
          <a:bodyPr vert="horz" wrap="square" lIns="432000" tIns="180000" rIns="251999" bIns="36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9525">
              <a:lnSpc>
                <a:spcPts val="3200"/>
              </a:lnSpc>
              <a:buNone/>
            </a:pPr>
            <a:r>
              <a:rPr lang="en-US" sz="3000" b="1" dirty="0">
                <a:solidFill>
                  <a:schemeClr val="accent1"/>
                </a:solidFill>
                <a:latin typeface="Arial" panose="020B0604020202020204" pitchFamily="34" charset="0"/>
                <a:cs typeface="Arial" panose="020B0604020202020204" pitchFamily="34" charset="0"/>
              </a:rPr>
              <a:t>Hameed’s story</a:t>
            </a:r>
          </a:p>
          <a:p>
            <a:pPr marL="9525" indent="-9525">
              <a:lnSpc>
                <a:spcPts val="3000"/>
              </a:lnSpc>
              <a:spcAft>
                <a:spcPts val="0"/>
              </a:spcAft>
              <a:buNone/>
            </a:pPr>
            <a:r>
              <a:rPr lang="en-US" dirty="0">
                <a:solidFill>
                  <a:schemeClr val="bg1"/>
                </a:solidFill>
                <a:latin typeface="Arial" panose="020B0604020202020204" pitchFamily="34" charset="0"/>
                <a:cs typeface="Arial" panose="020B0604020202020204" pitchFamily="34" charset="0"/>
              </a:rPr>
              <a:t>Stopping smoking while dealing with a mental health illness</a:t>
            </a:r>
          </a:p>
        </p:txBody>
      </p:sp>
      <p:pic>
        <p:nvPicPr>
          <p:cNvPr id="3" name="Picture 2" descr="A person wearing a hat&#10;&#10;Description automatically generated with medium confidence">
            <a:extLst>
              <a:ext uri="{FF2B5EF4-FFF2-40B4-BE49-F238E27FC236}">
                <a16:creationId xmlns:a16="http://schemas.microsoft.com/office/drawing/2014/main" id="{14C2DC17-59C0-2640-BD89-E26C6BBB08C9}"/>
              </a:ext>
            </a:extLst>
          </p:cNvPr>
          <p:cNvPicPr>
            <a:picLocks noChangeAspect="1"/>
          </p:cNvPicPr>
          <p:nvPr/>
        </p:nvPicPr>
        <p:blipFill>
          <a:blip r:embed="rId3"/>
          <a:stretch>
            <a:fillRect/>
          </a:stretch>
        </p:blipFill>
        <p:spPr>
          <a:xfrm>
            <a:off x="-1" y="1632180"/>
            <a:ext cx="5006715" cy="3656495"/>
          </a:xfrm>
          <a:prstGeom prst="rect">
            <a:avLst/>
          </a:prstGeom>
        </p:spPr>
      </p:pic>
    </p:spTree>
    <p:extLst>
      <p:ext uri="{BB962C8B-B14F-4D97-AF65-F5344CB8AC3E}">
        <p14:creationId xmlns:p14="http://schemas.microsoft.com/office/powerpoint/2010/main" val="1296638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3D87A-DC75-C0AF-4BE1-1D54395BF9F4}"/>
              </a:ext>
            </a:extLst>
          </p:cNvPr>
          <p:cNvSpPr>
            <a:spLocks noGrp="1"/>
          </p:cNvSpPr>
          <p:nvPr>
            <p:ph type="title"/>
          </p:nvPr>
        </p:nvSpPr>
        <p:spPr/>
        <p:txBody>
          <a:bodyPr/>
          <a:lstStyle/>
          <a:p>
            <a:r>
              <a:rPr lang="en-US" b="1" dirty="0"/>
              <a:t>Hameed’s story:</a:t>
            </a:r>
            <a:r>
              <a:rPr lang="en-US" dirty="0"/>
              <a:t> Stopping smoking </a:t>
            </a:r>
            <a:br>
              <a:rPr lang="en-US" dirty="0"/>
            </a:br>
            <a:r>
              <a:rPr lang="en-US" dirty="0"/>
              <a:t>while dealing with a mental health condition</a:t>
            </a:r>
          </a:p>
        </p:txBody>
      </p:sp>
      <p:pic>
        <p:nvPicPr>
          <p:cNvPr id="4" name="ASH hameed's story.m4v" descr="ASH hameed's story.m4v">
            <a:hlinkClick r:id="" action="ppaction://media"/>
            <a:extLst>
              <a:ext uri="{FF2B5EF4-FFF2-40B4-BE49-F238E27FC236}">
                <a16:creationId xmlns:a16="http://schemas.microsoft.com/office/drawing/2014/main" id="{18A21678-0108-E071-642E-1CE4A343B57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219200"/>
            <a:ext cx="9144000" cy="5138737"/>
          </a:xfrm>
          <a:prstGeom prst="rect">
            <a:avLst/>
          </a:prstGeom>
        </p:spPr>
      </p:pic>
    </p:spTree>
    <p:extLst>
      <p:ext uri="{BB962C8B-B14F-4D97-AF65-F5344CB8AC3E}">
        <p14:creationId xmlns:p14="http://schemas.microsoft.com/office/powerpoint/2010/main" val="87554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31FA1C-377B-A545-ABB5-5DCDB735B608}"/>
              </a:ext>
            </a:extLst>
          </p:cNvPr>
          <p:cNvPicPr>
            <a:picLocks noChangeAspect="1"/>
          </p:cNvPicPr>
          <p:nvPr/>
        </p:nvPicPr>
        <p:blipFill>
          <a:blip r:embed="rId3"/>
          <a:srcRect/>
          <a:stretch/>
        </p:blipFill>
        <p:spPr>
          <a:xfrm>
            <a:off x="0" y="0"/>
            <a:ext cx="9144000" cy="6858000"/>
          </a:xfrm>
          <a:prstGeom prst="rect">
            <a:avLst/>
          </a:prstGeom>
        </p:spPr>
      </p:pic>
      <p:sp>
        <p:nvSpPr>
          <p:cNvPr id="2" name="Subtitle 1">
            <a:extLst>
              <a:ext uri="{FF2B5EF4-FFF2-40B4-BE49-F238E27FC236}">
                <a16:creationId xmlns:a16="http://schemas.microsoft.com/office/drawing/2014/main" id="{EDC8187C-7FD6-7547-962B-30FD64E9295B}"/>
              </a:ext>
            </a:extLst>
          </p:cNvPr>
          <p:cNvSpPr>
            <a:spLocks noGrp="1"/>
          </p:cNvSpPr>
          <p:nvPr>
            <p:ph type="subTitle" idx="1"/>
          </p:nvPr>
        </p:nvSpPr>
        <p:spPr>
          <a:xfrm>
            <a:off x="952500" y="1932708"/>
            <a:ext cx="7200900" cy="2874681"/>
          </a:xfrm>
        </p:spPr>
        <p:txBody>
          <a:bodyPr/>
          <a:lstStyle/>
          <a:p>
            <a:r>
              <a:rPr lang="en-US" dirty="0">
                <a:solidFill>
                  <a:schemeClr val="accent1"/>
                </a:solidFill>
                <a:effectLst>
                  <a:outerShdw blurRad="254000" dist="38100" dir="5400000" algn="ctr" rotWithShape="0">
                    <a:srgbClr val="000000">
                      <a:alpha val="0"/>
                    </a:srgbClr>
                  </a:outerShdw>
                </a:effectLst>
              </a:rPr>
              <a:t>Welcome</a:t>
            </a:r>
            <a:br>
              <a:rPr lang="en-US" dirty="0">
                <a:solidFill>
                  <a:schemeClr val="accent1"/>
                </a:solidFill>
                <a:effectLst>
                  <a:outerShdw blurRad="254000" dist="38100" dir="5400000" algn="ctr" rotWithShape="0">
                    <a:srgbClr val="000000">
                      <a:alpha val="0"/>
                    </a:srgbClr>
                  </a:outerShdw>
                </a:effectLst>
              </a:rPr>
            </a:br>
            <a:r>
              <a:rPr lang="en-US" dirty="0">
                <a:solidFill>
                  <a:schemeClr val="accent1"/>
                </a:solidFill>
                <a:effectLst>
                  <a:outerShdw blurRad="254000" dist="38100" dir="5400000" algn="ctr" rotWithShape="0">
                    <a:srgbClr val="000000">
                      <a:alpha val="0"/>
                    </a:srgbClr>
                  </a:outerShdw>
                </a:effectLst>
              </a:rPr>
              <a:t>back!</a:t>
            </a:r>
          </a:p>
        </p:txBody>
      </p:sp>
    </p:spTree>
    <p:extLst>
      <p:ext uri="{BB962C8B-B14F-4D97-AF65-F5344CB8AC3E}">
        <p14:creationId xmlns:p14="http://schemas.microsoft.com/office/powerpoint/2010/main" val="193057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3"/>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59BE9C"/>
                </a:solidFill>
              </a:rPr>
              <a:t>Follow-up sessions</a:t>
            </a:r>
            <a:endParaRPr lang="en-US" dirty="0"/>
          </a:p>
        </p:txBody>
      </p:sp>
      <p:pic>
        <p:nvPicPr>
          <p:cNvPr id="34" name="Picture 33">
            <a:extLst>
              <a:ext uri="{FF2B5EF4-FFF2-40B4-BE49-F238E27FC236}">
                <a16:creationId xmlns:a16="http://schemas.microsoft.com/office/drawing/2014/main" id="{1863E229-DE8C-B44D-BDA9-E00E85DE241C}"/>
              </a:ext>
            </a:extLst>
          </p:cNvPr>
          <p:cNvPicPr>
            <a:picLocks noChangeAspect="1"/>
          </p:cNvPicPr>
          <p:nvPr/>
        </p:nvPicPr>
        <p:blipFill>
          <a:blip r:embed="rId4"/>
          <a:srcRect/>
          <a:stretch/>
        </p:blipFill>
        <p:spPr>
          <a:xfrm>
            <a:off x="6821943" y="166978"/>
            <a:ext cx="1759302" cy="1034883"/>
          </a:xfrm>
          <a:prstGeom prst="rect">
            <a:avLst/>
          </a:prstGeom>
          <a:effectLst>
            <a:outerShdw blurRad="190500" dist="50800" dir="5400000" algn="ctr" rotWithShape="0">
              <a:srgbClr val="000000">
                <a:alpha val="50000"/>
              </a:srgbClr>
            </a:outerShdw>
          </a:effectLst>
        </p:spPr>
      </p:pic>
      <p:grpSp>
        <p:nvGrpSpPr>
          <p:cNvPr id="50" name="Group 49">
            <a:extLst>
              <a:ext uri="{FF2B5EF4-FFF2-40B4-BE49-F238E27FC236}">
                <a16:creationId xmlns:a16="http://schemas.microsoft.com/office/drawing/2014/main" id="{7F7E9568-05AD-F21F-58F0-530D5FCCEDD4}"/>
              </a:ext>
            </a:extLst>
          </p:cNvPr>
          <p:cNvGrpSpPr/>
          <p:nvPr/>
        </p:nvGrpSpPr>
        <p:grpSpPr>
          <a:xfrm>
            <a:off x="696808" y="1586236"/>
            <a:ext cx="7860850" cy="559150"/>
            <a:chOff x="696808" y="1628560"/>
            <a:chExt cx="7860850" cy="559150"/>
          </a:xfrm>
        </p:grpSpPr>
        <p:pic>
          <p:nvPicPr>
            <p:cNvPr id="51" name="Picture 50">
              <a:extLst>
                <a:ext uri="{FF2B5EF4-FFF2-40B4-BE49-F238E27FC236}">
                  <a16:creationId xmlns:a16="http://schemas.microsoft.com/office/drawing/2014/main" id="{982D9B2A-3C5B-8B70-035A-5FF19821E9C2}"/>
                </a:ext>
              </a:extLst>
            </p:cNvPr>
            <p:cNvPicPr>
              <a:picLocks noChangeAspect="1"/>
            </p:cNvPicPr>
            <p:nvPr/>
          </p:nvPicPr>
          <p:blipFill>
            <a:blip r:embed="rId5"/>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52" name="Text Placeholder 3">
              <a:extLst>
                <a:ext uri="{FF2B5EF4-FFF2-40B4-BE49-F238E27FC236}">
                  <a16:creationId xmlns:a16="http://schemas.microsoft.com/office/drawing/2014/main" id="{0CC78B7D-E2A7-2637-4CE6-95DAEEFC571A}"/>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1.	Check on progress and praise small and large successes</a:t>
              </a:r>
            </a:p>
          </p:txBody>
        </p:sp>
      </p:grpSp>
      <p:grpSp>
        <p:nvGrpSpPr>
          <p:cNvPr id="53" name="Group 52">
            <a:extLst>
              <a:ext uri="{FF2B5EF4-FFF2-40B4-BE49-F238E27FC236}">
                <a16:creationId xmlns:a16="http://schemas.microsoft.com/office/drawing/2014/main" id="{77F2062D-B410-6CD2-496A-6ECCA18C09CA}"/>
              </a:ext>
            </a:extLst>
          </p:cNvPr>
          <p:cNvGrpSpPr/>
          <p:nvPr/>
        </p:nvGrpSpPr>
        <p:grpSpPr>
          <a:xfrm>
            <a:off x="696808" y="2749816"/>
            <a:ext cx="7860850" cy="559150"/>
            <a:chOff x="696808" y="2276872"/>
            <a:chExt cx="7860850" cy="559150"/>
          </a:xfrm>
        </p:grpSpPr>
        <p:pic>
          <p:nvPicPr>
            <p:cNvPr id="54" name="Picture 53">
              <a:extLst>
                <a:ext uri="{FF2B5EF4-FFF2-40B4-BE49-F238E27FC236}">
                  <a16:creationId xmlns:a16="http://schemas.microsoft.com/office/drawing/2014/main" id="{4548809B-4978-E2B6-A3F1-87955C0DC483}"/>
                </a:ext>
              </a:extLst>
            </p:cNvPr>
            <p:cNvPicPr>
              <a:picLocks noChangeAspect="1"/>
            </p:cNvPicPr>
            <p:nvPr/>
          </p:nvPicPr>
          <p:blipFill>
            <a:blip r:embed="rId6"/>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55" name="Text Placeholder 3">
              <a:extLst>
                <a:ext uri="{FF2B5EF4-FFF2-40B4-BE49-F238E27FC236}">
                  <a16:creationId xmlns:a16="http://schemas.microsoft.com/office/drawing/2014/main" id="{86B7E78F-30D8-5F60-3981-FEC5349BDC36}"/>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2.	Measure carbon monoxide levels</a:t>
              </a:r>
            </a:p>
          </p:txBody>
        </p:sp>
      </p:grpSp>
      <p:grpSp>
        <p:nvGrpSpPr>
          <p:cNvPr id="56" name="Group 55">
            <a:extLst>
              <a:ext uri="{FF2B5EF4-FFF2-40B4-BE49-F238E27FC236}">
                <a16:creationId xmlns:a16="http://schemas.microsoft.com/office/drawing/2014/main" id="{2A1D0F85-C379-EFA3-105E-CE0883BD362C}"/>
              </a:ext>
            </a:extLst>
          </p:cNvPr>
          <p:cNvGrpSpPr/>
          <p:nvPr/>
        </p:nvGrpSpPr>
        <p:grpSpPr>
          <a:xfrm>
            <a:off x="696808" y="3913396"/>
            <a:ext cx="7860850" cy="559150"/>
            <a:chOff x="696808" y="2924944"/>
            <a:chExt cx="7860850" cy="559150"/>
          </a:xfrm>
        </p:grpSpPr>
        <p:pic>
          <p:nvPicPr>
            <p:cNvPr id="57" name="Picture 56">
              <a:extLst>
                <a:ext uri="{FF2B5EF4-FFF2-40B4-BE49-F238E27FC236}">
                  <a16:creationId xmlns:a16="http://schemas.microsoft.com/office/drawing/2014/main" id="{EC818B52-1930-6683-71A2-311276736698}"/>
                </a:ext>
              </a:extLst>
            </p:cNvPr>
            <p:cNvPicPr>
              <a:picLocks noChangeAspect="1"/>
            </p:cNvPicPr>
            <p:nvPr/>
          </p:nvPicPr>
          <p:blipFill>
            <a:blip r:embed="rId7"/>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58" name="Text Placeholder 3">
              <a:extLst>
                <a:ext uri="{FF2B5EF4-FFF2-40B4-BE49-F238E27FC236}">
                  <a16:creationId xmlns:a16="http://schemas.microsoft.com/office/drawing/2014/main" id="{0D4651CA-FCC2-0530-D2E8-FE4E3DE770A1}"/>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3.	Enquire about medication and vape use, review correct use, </a:t>
              </a:r>
            </a:p>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	and ensure sufficient supply</a:t>
              </a:r>
            </a:p>
          </p:txBody>
        </p:sp>
      </p:grpSp>
      <p:grpSp>
        <p:nvGrpSpPr>
          <p:cNvPr id="59" name="Group 58">
            <a:extLst>
              <a:ext uri="{FF2B5EF4-FFF2-40B4-BE49-F238E27FC236}">
                <a16:creationId xmlns:a16="http://schemas.microsoft.com/office/drawing/2014/main" id="{A288E3EF-7FE3-ADF2-11FC-E76B94291E85}"/>
              </a:ext>
            </a:extLst>
          </p:cNvPr>
          <p:cNvGrpSpPr/>
          <p:nvPr/>
        </p:nvGrpSpPr>
        <p:grpSpPr>
          <a:xfrm>
            <a:off x="696808" y="5076975"/>
            <a:ext cx="7860850" cy="559150"/>
            <a:chOff x="696808" y="3573016"/>
            <a:chExt cx="7860850" cy="559150"/>
          </a:xfrm>
        </p:grpSpPr>
        <p:pic>
          <p:nvPicPr>
            <p:cNvPr id="60" name="Picture 59">
              <a:extLst>
                <a:ext uri="{FF2B5EF4-FFF2-40B4-BE49-F238E27FC236}">
                  <a16:creationId xmlns:a16="http://schemas.microsoft.com/office/drawing/2014/main" id="{EDC6EE2B-35FB-85E1-ACE3-E2636B56FA54}"/>
                </a:ext>
              </a:extLst>
            </p:cNvPr>
            <p:cNvPicPr>
              <a:picLocks noChangeAspect="1"/>
            </p:cNvPicPr>
            <p:nvPr/>
          </p:nvPicPr>
          <p:blipFill>
            <a:blip r:embed="rId8"/>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61" name="Text Placeholder 3">
              <a:extLst>
                <a:ext uri="{FF2B5EF4-FFF2-40B4-BE49-F238E27FC236}">
                  <a16:creationId xmlns:a16="http://schemas.microsoft.com/office/drawing/2014/main" id="{998456FB-4251-592D-6646-82CF434727A6}"/>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4.	Discuss any withdrawal symptoms and urges to smoke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and how the patient dealt with them</a:t>
              </a:r>
            </a:p>
          </p:txBody>
        </p:sp>
      </p:grpSp>
    </p:spTree>
    <p:extLst>
      <p:ext uri="{BB962C8B-B14F-4D97-AF65-F5344CB8AC3E}">
        <p14:creationId xmlns:p14="http://schemas.microsoft.com/office/powerpoint/2010/main" val="288345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3"/>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59BE9C"/>
                </a:solidFill>
              </a:rPr>
              <a:t>Follow-up sessions</a:t>
            </a:r>
            <a:endParaRPr lang="en-US" dirty="0"/>
          </a:p>
        </p:txBody>
      </p:sp>
      <p:pic>
        <p:nvPicPr>
          <p:cNvPr id="34" name="Picture 33">
            <a:extLst>
              <a:ext uri="{FF2B5EF4-FFF2-40B4-BE49-F238E27FC236}">
                <a16:creationId xmlns:a16="http://schemas.microsoft.com/office/drawing/2014/main" id="{1863E229-DE8C-B44D-BDA9-E00E85DE241C}"/>
              </a:ext>
            </a:extLst>
          </p:cNvPr>
          <p:cNvPicPr>
            <a:picLocks noChangeAspect="1"/>
          </p:cNvPicPr>
          <p:nvPr/>
        </p:nvPicPr>
        <p:blipFill>
          <a:blip r:embed="rId4"/>
          <a:srcRect/>
          <a:stretch/>
        </p:blipFill>
        <p:spPr>
          <a:xfrm>
            <a:off x="6821943" y="166978"/>
            <a:ext cx="1759302" cy="1034883"/>
          </a:xfrm>
          <a:prstGeom prst="rect">
            <a:avLst/>
          </a:prstGeom>
          <a:effectLst>
            <a:outerShdw blurRad="190500" dist="50800" dir="5400000" algn="ctr" rotWithShape="0">
              <a:srgbClr val="000000">
                <a:alpha val="50000"/>
              </a:srgbClr>
            </a:outerShdw>
          </a:effectLst>
        </p:spPr>
      </p:pic>
      <p:grpSp>
        <p:nvGrpSpPr>
          <p:cNvPr id="18" name="Group 17">
            <a:extLst>
              <a:ext uri="{FF2B5EF4-FFF2-40B4-BE49-F238E27FC236}">
                <a16:creationId xmlns:a16="http://schemas.microsoft.com/office/drawing/2014/main" id="{4B590B99-4EF4-79FD-7281-10CDCA327A0E}"/>
              </a:ext>
            </a:extLst>
          </p:cNvPr>
          <p:cNvGrpSpPr/>
          <p:nvPr/>
        </p:nvGrpSpPr>
        <p:grpSpPr>
          <a:xfrm>
            <a:off x="696808" y="1586236"/>
            <a:ext cx="7860850" cy="559150"/>
            <a:chOff x="696808" y="1628560"/>
            <a:chExt cx="7860850" cy="559150"/>
          </a:xfrm>
        </p:grpSpPr>
        <p:pic>
          <p:nvPicPr>
            <p:cNvPr id="19" name="Picture 18">
              <a:extLst>
                <a:ext uri="{FF2B5EF4-FFF2-40B4-BE49-F238E27FC236}">
                  <a16:creationId xmlns:a16="http://schemas.microsoft.com/office/drawing/2014/main" id="{8DB274DA-E3E6-A9FC-0E9E-B91814B9DBCB}"/>
                </a:ext>
              </a:extLst>
            </p:cNvPr>
            <p:cNvPicPr>
              <a:picLocks noChangeAspect="1"/>
            </p:cNvPicPr>
            <p:nvPr/>
          </p:nvPicPr>
          <p:blipFill>
            <a:blip r:embed="rId5"/>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20" name="Text Placeholder 3">
              <a:extLst>
                <a:ext uri="{FF2B5EF4-FFF2-40B4-BE49-F238E27FC236}">
                  <a16:creationId xmlns:a16="http://schemas.microsoft.com/office/drawing/2014/main" id="{DDD47830-87E8-B49F-3443-7DC75A6E528F}"/>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5.	Discuss any difficult situations experienced and methods of coping</a:t>
              </a:r>
            </a:p>
          </p:txBody>
        </p:sp>
      </p:grpSp>
      <p:grpSp>
        <p:nvGrpSpPr>
          <p:cNvPr id="21" name="Group 20">
            <a:extLst>
              <a:ext uri="{FF2B5EF4-FFF2-40B4-BE49-F238E27FC236}">
                <a16:creationId xmlns:a16="http://schemas.microsoft.com/office/drawing/2014/main" id="{37BA9546-0CCF-B8DB-1C6E-CAB12D27971A}"/>
              </a:ext>
            </a:extLst>
          </p:cNvPr>
          <p:cNvGrpSpPr/>
          <p:nvPr/>
        </p:nvGrpSpPr>
        <p:grpSpPr>
          <a:xfrm>
            <a:off x="696808" y="2550864"/>
            <a:ext cx="7860850" cy="559150"/>
            <a:chOff x="696808" y="2276872"/>
            <a:chExt cx="7860850" cy="559150"/>
          </a:xfrm>
        </p:grpSpPr>
        <p:pic>
          <p:nvPicPr>
            <p:cNvPr id="22" name="Picture 21">
              <a:extLst>
                <a:ext uri="{FF2B5EF4-FFF2-40B4-BE49-F238E27FC236}">
                  <a16:creationId xmlns:a16="http://schemas.microsoft.com/office/drawing/2014/main" id="{DBDA5C51-7C65-F17C-32ED-AAF466C965B9}"/>
                </a:ext>
              </a:extLst>
            </p:cNvPr>
            <p:cNvPicPr>
              <a:picLocks noChangeAspect="1"/>
            </p:cNvPicPr>
            <p:nvPr/>
          </p:nvPicPr>
          <p:blipFill>
            <a:blip r:embed="rId6"/>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23" name="Text Placeholder 3">
              <a:extLst>
                <a:ext uri="{FF2B5EF4-FFF2-40B4-BE49-F238E27FC236}">
                  <a16:creationId xmlns:a16="http://schemas.microsoft.com/office/drawing/2014/main" id="{D5473A73-6DF3-62DB-A5BF-5B2C841FBD92}"/>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6.	Set reduction goal for next period (CDTS only)</a:t>
              </a:r>
            </a:p>
          </p:txBody>
        </p:sp>
      </p:grpSp>
      <p:grpSp>
        <p:nvGrpSpPr>
          <p:cNvPr id="24" name="Group 23">
            <a:extLst>
              <a:ext uri="{FF2B5EF4-FFF2-40B4-BE49-F238E27FC236}">
                <a16:creationId xmlns:a16="http://schemas.microsoft.com/office/drawing/2014/main" id="{513206E0-A558-E55F-99F1-74F1D7627007}"/>
              </a:ext>
            </a:extLst>
          </p:cNvPr>
          <p:cNvGrpSpPr/>
          <p:nvPr/>
        </p:nvGrpSpPr>
        <p:grpSpPr>
          <a:xfrm>
            <a:off x="696808" y="3515492"/>
            <a:ext cx="7860850" cy="559150"/>
            <a:chOff x="696808" y="2924944"/>
            <a:chExt cx="7860850" cy="559150"/>
          </a:xfrm>
        </p:grpSpPr>
        <p:pic>
          <p:nvPicPr>
            <p:cNvPr id="25" name="Picture 24">
              <a:extLst>
                <a:ext uri="{FF2B5EF4-FFF2-40B4-BE49-F238E27FC236}">
                  <a16:creationId xmlns:a16="http://schemas.microsoft.com/office/drawing/2014/main" id="{4190407E-3C7D-BB3B-BA88-E7DA5AC4BFAB}"/>
                </a:ext>
              </a:extLst>
            </p:cNvPr>
            <p:cNvPicPr>
              <a:picLocks noChangeAspect="1"/>
            </p:cNvPicPr>
            <p:nvPr/>
          </p:nvPicPr>
          <p:blipFill>
            <a:blip r:embed="rId7"/>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6" name="Text Placeholder 3">
              <a:extLst>
                <a:ext uri="{FF2B5EF4-FFF2-40B4-BE49-F238E27FC236}">
                  <a16:creationId xmlns:a16="http://schemas.microsoft.com/office/drawing/2014/main" id="{98E31B58-F4E3-635D-EA9C-6C65D6FC4D8E}"/>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7.	Address any potential high-risk situations in the coming week</a:t>
              </a:r>
            </a:p>
          </p:txBody>
        </p:sp>
      </p:grpSp>
      <p:grpSp>
        <p:nvGrpSpPr>
          <p:cNvPr id="27" name="Group 26">
            <a:extLst>
              <a:ext uri="{FF2B5EF4-FFF2-40B4-BE49-F238E27FC236}">
                <a16:creationId xmlns:a16="http://schemas.microsoft.com/office/drawing/2014/main" id="{45B9F9A1-8CEF-792D-183F-94371C45909D}"/>
              </a:ext>
            </a:extLst>
          </p:cNvPr>
          <p:cNvGrpSpPr/>
          <p:nvPr/>
        </p:nvGrpSpPr>
        <p:grpSpPr>
          <a:xfrm>
            <a:off x="696808" y="5444750"/>
            <a:ext cx="7860850" cy="559150"/>
            <a:chOff x="696808" y="3573016"/>
            <a:chExt cx="7860850" cy="559150"/>
          </a:xfrm>
        </p:grpSpPr>
        <p:pic>
          <p:nvPicPr>
            <p:cNvPr id="28" name="Picture 27">
              <a:extLst>
                <a:ext uri="{FF2B5EF4-FFF2-40B4-BE49-F238E27FC236}">
                  <a16:creationId xmlns:a16="http://schemas.microsoft.com/office/drawing/2014/main" id="{8C8D9B21-3D08-C82E-EAF4-53A83A028983}"/>
                </a:ext>
              </a:extLst>
            </p:cNvPr>
            <p:cNvPicPr>
              <a:picLocks noChangeAspect="1"/>
            </p:cNvPicPr>
            <p:nvPr/>
          </p:nvPicPr>
          <p:blipFill>
            <a:blip r:embed="rId8"/>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9" name="Text Placeholder 3">
              <a:extLst>
                <a:ext uri="{FF2B5EF4-FFF2-40B4-BE49-F238E27FC236}">
                  <a16:creationId xmlns:a16="http://schemas.microsoft.com/office/drawing/2014/main" id="{1677937F-5D30-4408-6A50-B546578F183A}"/>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9.	Provide a summary</a:t>
              </a:r>
            </a:p>
          </p:txBody>
        </p:sp>
      </p:grpSp>
      <p:grpSp>
        <p:nvGrpSpPr>
          <p:cNvPr id="30" name="Group 29">
            <a:extLst>
              <a:ext uri="{FF2B5EF4-FFF2-40B4-BE49-F238E27FC236}">
                <a16:creationId xmlns:a16="http://schemas.microsoft.com/office/drawing/2014/main" id="{00F34BB4-B85B-551D-C163-17227EF67E52}"/>
              </a:ext>
            </a:extLst>
          </p:cNvPr>
          <p:cNvGrpSpPr/>
          <p:nvPr/>
        </p:nvGrpSpPr>
        <p:grpSpPr>
          <a:xfrm>
            <a:off x="696808" y="4480120"/>
            <a:ext cx="7860850" cy="559150"/>
            <a:chOff x="696808" y="3573016"/>
            <a:chExt cx="7860850" cy="559150"/>
          </a:xfrm>
        </p:grpSpPr>
        <p:pic>
          <p:nvPicPr>
            <p:cNvPr id="31" name="Picture 30">
              <a:extLst>
                <a:ext uri="{FF2B5EF4-FFF2-40B4-BE49-F238E27FC236}">
                  <a16:creationId xmlns:a16="http://schemas.microsoft.com/office/drawing/2014/main" id="{F7D66B33-45E6-9134-13D4-6B84715340BD}"/>
                </a:ext>
              </a:extLst>
            </p:cNvPr>
            <p:cNvPicPr>
              <a:picLocks noChangeAspect="1"/>
            </p:cNvPicPr>
            <p:nvPr/>
          </p:nvPicPr>
          <p:blipFill>
            <a:blip r:embed="rId9"/>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32" name="Text Placeholder 3">
              <a:extLst>
                <a:ext uri="{FF2B5EF4-FFF2-40B4-BE49-F238E27FC236}">
                  <a16:creationId xmlns:a16="http://schemas.microsoft.com/office/drawing/2014/main" id="{A7C7BE35-39B2-EC5A-36AA-5B7A85E6EBD6}"/>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8.	Confirm importance and prompt commitment from patient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to ‘not a puff’ rule or reduction goal set</a:t>
              </a:r>
            </a:p>
          </p:txBody>
        </p:sp>
      </p:grpSp>
    </p:spTree>
    <p:extLst>
      <p:ext uri="{BB962C8B-B14F-4D97-AF65-F5344CB8AC3E}">
        <p14:creationId xmlns:p14="http://schemas.microsoft.com/office/powerpoint/2010/main" val="331778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A2D3E-567C-39B2-B47A-BB7C9A7C3467}"/>
              </a:ext>
            </a:extLst>
          </p:cNvPr>
          <p:cNvSpPr>
            <a:spLocks noGrp="1"/>
          </p:cNvSpPr>
          <p:nvPr>
            <p:ph type="title"/>
          </p:nvPr>
        </p:nvSpPr>
        <p:spPr/>
        <p:txBody>
          <a:bodyPr/>
          <a:lstStyle/>
          <a:p>
            <a:r>
              <a:rPr lang="en-US" b="1" dirty="0"/>
              <a:t>CDTS – </a:t>
            </a:r>
            <a:r>
              <a:rPr lang="en-US" dirty="0"/>
              <a:t>Staying on track </a:t>
            </a:r>
          </a:p>
        </p:txBody>
      </p:sp>
      <p:sp>
        <p:nvSpPr>
          <p:cNvPr id="3" name="Text Placeholder 2">
            <a:extLst>
              <a:ext uri="{FF2B5EF4-FFF2-40B4-BE49-F238E27FC236}">
                <a16:creationId xmlns:a16="http://schemas.microsoft.com/office/drawing/2014/main" id="{8BD1E2A5-5FD7-3CC6-91A5-AC55F2A49DBF}"/>
              </a:ext>
            </a:extLst>
          </p:cNvPr>
          <p:cNvSpPr>
            <a:spLocks noGrp="1"/>
          </p:cNvSpPr>
          <p:nvPr>
            <p:ph type="body" idx="12"/>
          </p:nvPr>
        </p:nvSpPr>
        <p:spPr>
          <a:xfrm>
            <a:off x="543047" y="1519766"/>
            <a:ext cx="7966604" cy="4191000"/>
          </a:xfrm>
        </p:spPr>
        <p:txBody>
          <a:bodyPr/>
          <a:lstStyle/>
          <a:p>
            <a:pPr>
              <a:spcBef>
                <a:spcPts val="800"/>
              </a:spcBef>
              <a:spcAft>
                <a:spcPts val="800"/>
              </a:spcAft>
            </a:pPr>
            <a:r>
              <a:rPr lang="en-US" sz="1600" dirty="0"/>
              <a:t>Provide </a:t>
            </a:r>
            <a:r>
              <a:rPr lang="en-US" sz="1600" b="1" dirty="0">
                <a:solidFill>
                  <a:schemeClr val="accent1"/>
                </a:solidFill>
              </a:rPr>
              <a:t>positive reinforcement</a:t>
            </a:r>
            <a:r>
              <a:rPr lang="en-US" sz="1600" dirty="0"/>
              <a:t> about success to date</a:t>
            </a:r>
          </a:p>
          <a:p>
            <a:pPr>
              <a:spcBef>
                <a:spcPts val="800"/>
              </a:spcBef>
              <a:spcAft>
                <a:spcPts val="800"/>
              </a:spcAft>
            </a:pPr>
            <a:r>
              <a:rPr lang="en-US" sz="1600" dirty="0"/>
              <a:t>Assist with </a:t>
            </a:r>
            <a:r>
              <a:rPr lang="en-US" sz="1600" b="1" dirty="0">
                <a:solidFill>
                  <a:schemeClr val="accent1"/>
                </a:solidFill>
              </a:rPr>
              <a:t>self-monitoring</a:t>
            </a:r>
            <a:r>
              <a:rPr lang="en-US" sz="1600" dirty="0"/>
              <a:t> and developing </a:t>
            </a:r>
            <a:r>
              <a:rPr lang="en-US" sz="1600" b="1" dirty="0">
                <a:solidFill>
                  <a:schemeClr val="accent1"/>
                </a:solidFill>
              </a:rPr>
              <a:t>new coping skills</a:t>
            </a:r>
            <a:r>
              <a:rPr lang="en-US" sz="1600" dirty="0"/>
              <a:t> </a:t>
            </a:r>
          </a:p>
          <a:p>
            <a:pPr>
              <a:spcBef>
                <a:spcPts val="800"/>
              </a:spcBef>
              <a:spcAft>
                <a:spcPts val="800"/>
              </a:spcAft>
            </a:pPr>
            <a:r>
              <a:rPr lang="en-US" sz="1600" dirty="0"/>
              <a:t>Effective management of </a:t>
            </a:r>
            <a:r>
              <a:rPr lang="en-US" sz="1600" b="1" dirty="0">
                <a:solidFill>
                  <a:schemeClr val="accent1"/>
                </a:solidFill>
              </a:rPr>
              <a:t>withdrawal symptoms and cravings</a:t>
            </a:r>
          </a:p>
          <a:p>
            <a:pPr>
              <a:spcBef>
                <a:spcPts val="800"/>
              </a:spcBef>
              <a:spcAft>
                <a:spcPts val="800"/>
              </a:spcAft>
            </a:pPr>
            <a:r>
              <a:rPr lang="en-US" sz="1600" dirty="0"/>
              <a:t>Set </a:t>
            </a:r>
            <a:r>
              <a:rPr lang="en-US" sz="1600" b="1" dirty="0">
                <a:solidFill>
                  <a:schemeClr val="accent1"/>
                </a:solidFill>
              </a:rPr>
              <a:t>progressive goals</a:t>
            </a:r>
            <a:r>
              <a:rPr lang="en-US" sz="1600" dirty="0"/>
              <a:t> based on progress</a:t>
            </a:r>
          </a:p>
          <a:p>
            <a:pPr>
              <a:spcBef>
                <a:spcPts val="800"/>
              </a:spcBef>
              <a:spcAft>
                <a:spcPts val="800"/>
              </a:spcAft>
            </a:pPr>
            <a:r>
              <a:rPr lang="en-US" sz="1600" b="1" dirty="0">
                <a:solidFill>
                  <a:schemeClr val="accent1"/>
                </a:solidFill>
              </a:rPr>
              <a:t>Respond </a:t>
            </a:r>
            <a:r>
              <a:rPr lang="en-US" sz="1600" dirty="0"/>
              <a:t>when CDTS goals not achieved </a:t>
            </a:r>
            <a:r>
              <a:rPr lang="en-US" sz="1600" b="1" dirty="0">
                <a:solidFill>
                  <a:schemeClr val="accent1"/>
                </a:solidFill>
              </a:rPr>
              <a:t>(examine challenges, revisit coping plan, seek recommitment or set new goals, option for break)</a:t>
            </a:r>
          </a:p>
          <a:p>
            <a:pPr>
              <a:spcBef>
                <a:spcPts val="800"/>
              </a:spcBef>
              <a:spcAft>
                <a:spcPts val="800"/>
              </a:spcAft>
            </a:pPr>
            <a:r>
              <a:rPr lang="en-US" sz="1600" b="1" dirty="0">
                <a:solidFill>
                  <a:schemeClr val="accent1"/>
                </a:solidFill>
              </a:rPr>
              <a:t>Regularly assess motivation</a:t>
            </a:r>
            <a:r>
              <a:rPr lang="en-US" sz="1600" dirty="0"/>
              <a:t> to quit </a:t>
            </a:r>
            <a:r>
              <a:rPr lang="en-US" sz="1600" b="1" dirty="0">
                <a:solidFill>
                  <a:schemeClr val="accent4">
                    <a:lumMod val="75000"/>
                    <a:lumOff val="25000"/>
                  </a:schemeClr>
                </a:solidFill>
              </a:rPr>
              <a:t>&gt; </a:t>
            </a:r>
            <a:r>
              <a:rPr lang="en-US" sz="1600" b="1" dirty="0">
                <a:solidFill>
                  <a:schemeClr val="accent1"/>
                </a:solidFill>
              </a:rPr>
              <a:t>This being the goal </a:t>
            </a:r>
          </a:p>
          <a:p>
            <a:pPr>
              <a:spcBef>
                <a:spcPts val="800"/>
              </a:spcBef>
              <a:spcAft>
                <a:spcPts val="800"/>
              </a:spcAft>
            </a:pPr>
            <a:r>
              <a:rPr lang="en-US" sz="1600" b="1" dirty="0">
                <a:solidFill>
                  <a:schemeClr val="accent1"/>
                </a:solidFill>
              </a:rPr>
              <a:t>Educate on benefits of stopping smoking completely </a:t>
            </a:r>
            <a:br>
              <a:rPr lang="en-US" sz="1600" dirty="0"/>
            </a:br>
            <a:r>
              <a:rPr lang="en-US" sz="1600" dirty="0"/>
              <a:t>vs. temporary abstinence (health, financial, personal, etc.)</a:t>
            </a:r>
          </a:p>
        </p:txBody>
      </p:sp>
      <p:sp>
        <p:nvSpPr>
          <p:cNvPr id="5" name="Footer Placeholder 3">
            <a:extLst>
              <a:ext uri="{FF2B5EF4-FFF2-40B4-BE49-F238E27FC236}">
                <a16:creationId xmlns:a16="http://schemas.microsoft.com/office/drawing/2014/main" id="{937008A8-C256-CA97-887F-CB24CF64B4EB}"/>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Follow-up sessions: Staying on track and preventing relapse</a:t>
            </a:r>
            <a:endParaRPr lang="en-US" dirty="0"/>
          </a:p>
        </p:txBody>
      </p:sp>
    </p:spTree>
    <p:extLst>
      <p:ext uri="{BB962C8B-B14F-4D97-AF65-F5344CB8AC3E}">
        <p14:creationId xmlns:p14="http://schemas.microsoft.com/office/powerpoint/2010/main" val="15583381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1F5F9A8-E620-424F-8F80-A4CE1A7E64B9}"/>
              </a:ext>
            </a:extLst>
          </p:cNvPr>
          <p:cNvPicPr>
            <a:picLocks noChangeAspect="1"/>
          </p:cNvPicPr>
          <p:nvPr/>
        </p:nvPicPr>
        <p:blipFill>
          <a:blip r:embed="rId3"/>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DF7CA9C6-CE3C-0749-BE28-F6801B15E818}"/>
              </a:ext>
            </a:extLst>
          </p:cNvPr>
          <p:cNvSpPr txBox="1">
            <a:spLocks/>
          </p:cNvSpPr>
          <p:nvPr/>
        </p:nvSpPr>
        <p:spPr bwMode="auto">
          <a:xfrm>
            <a:off x="0" y="594176"/>
            <a:ext cx="9144000" cy="1680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spcBef>
                <a:spcPts val="0"/>
              </a:spcBef>
              <a:spcAft>
                <a:spcPts val="0"/>
              </a:spcAft>
            </a:pPr>
            <a:endParaRPr lang="en-US" sz="3200" dirty="0">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endParaRPr>
          </a:p>
          <a:p>
            <a:pPr algn="ctr">
              <a:spcBef>
                <a:spcPts val="0"/>
              </a:spcBef>
              <a:spcAft>
                <a:spcPts val="0"/>
              </a:spcAft>
            </a:pPr>
            <a:r>
              <a:rPr lang="en-US" sz="3200" dirty="0">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Post-quit scenarios</a:t>
            </a:r>
          </a:p>
        </p:txBody>
      </p:sp>
    </p:spTree>
    <p:extLst>
      <p:ext uri="{BB962C8B-B14F-4D97-AF65-F5344CB8AC3E}">
        <p14:creationId xmlns:p14="http://schemas.microsoft.com/office/powerpoint/2010/main" val="10920559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BAE13-B3A6-AF8D-98A3-EA59E69AC06B}"/>
              </a:ext>
            </a:extLst>
          </p:cNvPr>
          <p:cNvSpPr>
            <a:spLocks noGrp="1"/>
          </p:cNvSpPr>
          <p:nvPr>
            <p:ph type="title"/>
          </p:nvPr>
        </p:nvSpPr>
        <p:spPr/>
        <p:txBody>
          <a:bodyPr/>
          <a:lstStyle/>
          <a:p>
            <a:r>
              <a:rPr lang="en-US" dirty="0"/>
              <a:t>What is lapse?</a:t>
            </a:r>
          </a:p>
        </p:txBody>
      </p:sp>
      <p:sp>
        <p:nvSpPr>
          <p:cNvPr id="3" name="Text Placeholder 2">
            <a:extLst>
              <a:ext uri="{FF2B5EF4-FFF2-40B4-BE49-F238E27FC236}">
                <a16:creationId xmlns:a16="http://schemas.microsoft.com/office/drawing/2014/main" id="{7EB0F434-9138-19CF-1C16-85D950E250FF}"/>
              </a:ext>
            </a:extLst>
          </p:cNvPr>
          <p:cNvSpPr>
            <a:spLocks noGrp="1"/>
          </p:cNvSpPr>
          <p:nvPr>
            <p:ph type="body" idx="12"/>
          </p:nvPr>
        </p:nvSpPr>
        <p:spPr/>
        <p:txBody>
          <a:bodyPr/>
          <a:lstStyle/>
          <a:p>
            <a:pPr>
              <a:spcBef>
                <a:spcPts val="900"/>
              </a:spcBef>
              <a:spcAft>
                <a:spcPts val="900"/>
              </a:spcAft>
            </a:pPr>
            <a:r>
              <a:rPr lang="en-US" b="1" dirty="0">
                <a:solidFill>
                  <a:schemeClr val="accent1"/>
                </a:solidFill>
              </a:rPr>
              <a:t>A lapse (usually a single cigarette or even just a few puffs </a:t>
            </a:r>
            <a:br>
              <a:rPr lang="en-US" b="1" dirty="0">
                <a:solidFill>
                  <a:schemeClr val="accent1"/>
                </a:solidFill>
              </a:rPr>
            </a:br>
            <a:r>
              <a:rPr lang="en-US" b="1" dirty="0">
                <a:solidFill>
                  <a:schemeClr val="accent1"/>
                </a:solidFill>
              </a:rPr>
              <a:t>on a cigarette)</a:t>
            </a:r>
            <a:r>
              <a:rPr lang="en-US" dirty="0"/>
              <a:t> occurs when the urge to smoke is greater than </a:t>
            </a:r>
            <a:br>
              <a:rPr lang="en-US" dirty="0"/>
            </a:br>
            <a:r>
              <a:rPr lang="en-US" dirty="0"/>
              <a:t>the motivation not to smoke </a:t>
            </a:r>
          </a:p>
          <a:p>
            <a:pPr>
              <a:spcBef>
                <a:spcPts val="900"/>
              </a:spcBef>
              <a:spcAft>
                <a:spcPts val="900"/>
              </a:spcAft>
            </a:pPr>
            <a:r>
              <a:rPr lang="en-US" dirty="0"/>
              <a:t>If this is repeated it usually leads back to regular smoking: </a:t>
            </a:r>
            <a:br>
              <a:rPr lang="en-US" dirty="0"/>
            </a:br>
            <a:r>
              <a:rPr lang="en-US" b="1" dirty="0">
                <a:solidFill>
                  <a:schemeClr val="accent1"/>
                </a:solidFill>
              </a:rPr>
              <a:t>a relapse</a:t>
            </a:r>
          </a:p>
          <a:p>
            <a:pPr>
              <a:spcBef>
                <a:spcPts val="900"/>
              </a:spcBef>
              <a:spcAft>
                <a:spcPts val="900"/>
              </a:spcAft>
            </a:pPr>
            <a:r>
              <a:rPr lang="en-US" dirty="0"/>
              <a:t>Lapse and relapse are a </a:t>
            </a:r>
            <a:r>
              <a:rPr lang="en-US" b="1" dirty="0">
                <a:solidFill>
                  <a:schemeClr val="accent1"/>
                </a:solidFill>
              </a:rPr>
              <a:t>normal part of the process</a:t>
            </a:r>
            <a:r>
              <a:rPr lang="en-US" dirty="0"/>
              <a:t> </a:t>
            </a:r>
            <a:br>
              <a:rPr lang="en-US" dirty="0"/>
            </a:br>
            <a:r>
              <a:rPr lang="en-US" dirty="0"/>
              <a:t>of quitting for people who are dependent upon tobacco</a:t>
            </a:r>
          </a:p>
        </p:txBody>
      </p:sp>
      <p:sp>
        <p:nvSpPr>
          <p:cNvPr id="5" name="Footer Placeholder 3">
            <a:extLst>
              <a:ext uri="{FF2B5EF4-FFF2-40B4-BE49-F238E27FC236}">
                <a16:creationId xmlns:a16="http://schemas.microsoft.com/office/drawing/2014/main" id="{E05F4888-FC9E-668A-0594-8DB4C5348052}"/>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Follow-up sessions: Staying on track and preventing relapse</a:t>
            </a:r>
            <a:endParaRPr lang="en-US" dirty="0"/>
          </a:p>
        </p:txBody>
      </p:sp>
    </p:spTree>
    <p:extLst>
      <p:ext uri="{BB962C8B-B14F-4D97-AF65-F5344CB8AC3E}">
        <p14:creationId xmlns:p14="http://schemas.microsoft.com/office/powerpoint/2010/main" val="19015310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39DA3-D629-694A-B856-AB523B7E0312}"/>
              </a:ext>
            </a:extLst>
          </p:cNvPr>
          <p:cNvSpPr>
            <a:spLocks noGrp="1"/>
          </p:cNvSpPr>
          <p:nvPr>
            <p:ph type="title"/>
          </p:nvPr>
        </p:nvSpPr>
        <p:spPr/>
        <p:txBody>
          <a:bodyPr/>
          <a:lstStyle/>
          <a:p>
            <a:r>
              <a:rPr lang="en-US" dirty="0"/>
              <a:t>Responding to lapse</a:t>
            </a:r>
          </a:p>
        </p:txBody>
      </p:sp>
      <p:pic>
        <p:nvPicPr>
          <p:cNvPr id="3" name="Lapse" descr="Lapse">
            <a:hlinkClick r:id="" action="ppaction://media"/>
            <a:extLst>
              <a:ext uri="{FF2B5EF4-FFF2-40B4-BE49-F238E27FC236}">
                <a16:creationId xmlns:a16="http://schemas.microsoft.com/office/drawing/2014/main" id="{6AE86386-5450-AF44-9A49-B338818245F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76363"/>
            <a:ext cx="9144000" cy="5143500"/>
          </a:xfrm>
          <a:prstGeom prst="rect">
            <a:avLst/>
          </a:prstGeom>
          <a:noFill/>
        </p:spPr>
      </p:pic>
    </p:spTree>
    <p:extLst>
      <p:ext uri="{BB962C8B-B14F-4D97-AF65-F5344CB8AC3E}">
        <p14:creationId xmlns:p14="http://schemas.microsoft.com/office/powerpoint/2010/main" val="426601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6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F26DF-8A5E-0B3C-73AB-C4E78E2B95DF}"/>
              </a:ext>
            </a:extLst>
          </p:cNvPr>
          <p:cNvSpPr>
            <a:spLocks noGrp="1"/>
          </p:cNvSpPr>
          <p:nvPr>
            <p:ph type="title"/>
          </p:nvPr>
        </p:nvSpPr>
        <p:spPr/>
        <p:txBody>
          <a:bodyPr/>
          <a:lstStyle/>
          <a:p>
            <a:r>
              <a:rPr lang="en-US" dirty="0"/>
              <a:t>Strategies aimed at preventing relapse</a:t>
            </a:r>
          </a:p>
        </p:txBody>
      </p:sp>
      <p:sp>
        <p:nvSpPr>
          <p:cNvPr id="3" name="Text Placeholder 2">
            <a:extLst>
              <a:ext uri="{FF2B5EF4-FFF2-40B4-BE49-F238E27FC236}">
                <a16:creationId xmlns:a16="http://schemas.microsoft.com/office/drawing/2014/main" id="{43E25D0D-44C1-08C2-019E-5271554933FD}"/>
              </a:ext>
            </a:extLst>
          </p:cNvPr>
          <p:cNvSpPr>
            <a:spLocks noGrp="1"/>
          </p:cNvSpPr>
          <p:nvPr>
            <p:ph type="body" idx="12"/>
          </p:nvPr>
        </p:nvSpPr>
        <p:spPr>
          <a:xfrm>
            <a:off x="571500" y="1666747"/>
            <a:ext cx="7966604" cy="479156"/>
          </a:xfrm>
        </p:spPr>
        <p:txBody>
          <a:bodyPr/>
          <a:lstStyle/>
          <a:p>
            <a:pPr marL="0" indent="0" algn="ctr">
              <a:buNone/>
            </a:pPr>
            <a:r>
              <a:rPr lang="en-US" b="1" dirty="0">
                <a:solidFill>
                  <a:schemeClr val="accent1"/>
                </a:solidFill>
              </a:rPr>
              <a:t>Evidence for effective relapse prevention strategies is lacking</a:t>
            </a:r>
          </a:p>
        </p:txBody>
      </p:sp>
      <p:sp>
        <p:nvSpPr>
          <p:cNvPr id="4" name="Footer Placeholder 3">
            <a:extLst>
              <a:ext uri="{FF2B5EF4-FFF2-40B4-BE49-F238E27FC236}">
                <a16:creationId xmlns:a16="http://schemas.microsoft.com/office/drawing/2014/main" id="{730998EA-1607-2BB6-D248-7DE8CA556081}"/>
              </a:ext>
            </a:extLst>
          </p:cNvPr>
          <p:cNvSpPr>
            <a:spLocks noGrp="1"/>
          </p:cNvSpPr>
          <p:nvPr>
            <p:ph type="ftr" sz="quarter" idx="3"/>
          </p:nvPr>
        </p:nvSpPr>
        <p:spPr/>
        <p:txBody>
          <a:bodyPr/>
          <a:lstStyle/>
          <a:p>
            <a:pPr>
              <a:defRPr/>
            </a:pPr>
            <a:r>
              <a:rPr lang="en-US" b="1" dirty="0"/>
              <a:t>Community mental health tobacco treatment training </a:t>
            </a:r>
            <a:r>
              <a:rPr lang="en-US" dirty="0"/>
              <a:t>-</a:t>
            </a:r>
            <a:r>
              <a:rPr lang="en-US" b="1" dirty="0"/>
              <a:t> </a:t>
            </a:r>
            <a:r>
              <a:rPr lang="en-GB" dirty="0"/>
              <a:t>Follow-up sessions: Staying on track and preventing relapse</a:t>
            </a:r>
            <a:endParaRPr lang="en-US" dirty="0"/>
          </a:p>
          <a:p>
            <a:pPr>
              <a:defRPr/>
            </a:pPr>
            <a:endParaRPr lang="en-US" dirty="0"/>
          </a:p>
        </p:txBody>
      </p:sp>
      <p:pic>
        <p:nvPicPr>
          <p:cNvPr id="5" name="Picture 4">
            <a:extLst>
              <a:ext uri="{FF2B5EF4-FFF2-40B4-BE49-F238E27FC236}">
                <a16:creationId xmlns:a16="http://schemas.microsoft.com/office/drawing/2014/main" id="{50F398D3-6BE9-083A-9714-E4837EE50F93}"/>
              </a:ext>
            </a:extLst>
          </p:cNvPr>
          <p:cNvPicPr>
            <a:picLocks noChangeAspect="1"/>
          </p:cNvPicPr>
          <p:nvPr/>
        </p:nvPicPr>
        <p:blipFill>
          <a:blip r:embed="rId3"/>
          <a:srcRect/>
          <a:stretch/>
        </p:blipFill>
        <p:spPr>
          <a:xfrm>
            <a:off x="623976" y="2298462"/>
            <a:ext cx="1282371" cy="1282371"/>
          </a:xfrm>
          <a:prstGeom prst="rect">
            <a:avLst/>
          </a:prstGeom>
          <a:effectLst>
            <a:outerShdw blurRad="254000" dist="63500" dir="5400000" algn="ctr" rotWithShape="0">
              <a:srgbClr val="000000">
                <a:alpha val="20000"/>
              </a:srgbClr>
            </a:outerShdw>
          </a:effectLst>
        </p:spPr>
      </p:pic>
      <p:sp>
        <p:nvSpPr>
          <p:cNvPr id="6" name="TextBox 5">
            <a:extLst>
              <a:ext uri="{FF2B5EF4-FFF2-40B4-BE49-F238E27FC236}">
                <a16:creationId xmlns:a16="http://schemas.microsoft.com/office/drawing/2014/main" id="{045310C2-5833-5F7B-F148-133823226A70}"/>
              </a:ext>
            </a:extLst>
          </p:cNvPr>
          <p:cNvSpPr txBox="1"/>
          <p:nvPr/>
        </p:nvSpPr>
        <p:spPr>
          <a:xfrm>
            <a:off x="547895"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Remind patients of the nature </a:t>
            </a:r>
          </a:p>
          <a:p>
            <a:pPr algn="ctr">
              <a:lnSpc>
                <a:spcPts val="1600"/>
              </a:lnSpc>
            </a:pPr>
            <a:r>
              <a:rPr lang="en-US" sz="1300" dirty="0">
                <a:latin typeface="Arial" panose="020B0604020202020204" pitchFamily="34" charset="0"/>
                <a:cs typeface="Arial" panose="020B0604020202020204" pitchFamily="34" charset="0"/>
              </a:rPr>
              <a:t>of tobacco dependence and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reinforce the importance of maintaining the ‘not a puff’ rule</a:t>
            </a:r>
          </a:p>
        </p:txBody>
      </p:sp>
      <p:sp>
        <p:nvSpPr>
          <p:cNvPr id="11" name="TextBox 10">
            <a:extLst>
              <a:ext uri="{FF2B5EF4-FFF2-40B4-BE49-F238E27FC236}">
                <a16:creationId xmlns:a16="http://schemas.microsoft.com/office/drawing/2014/main" id="{8D610F54-3495-6611-B78E-DB679BAA59A3}"/>
              </a:ext>
            </a:extLst>
          </p:cNvPr>
          <p:cNvSpPr txBox="1"/>
          <p:nvPr/>
        </p:nvSpPr>
        <p:spPr>
          <a:xfrm>
            <a:off x="2201314"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Extend use </a:t>
            </a:r>
          </a:p>
          <a:p>
            <a:pPr algn="ctr">
              <a:lnSpc>
                <a:spcPts val="1600"/>
              </a:lnSpc>
            </a:pPr>
            <a:r>
              <a:rPr lang="en-US" sz="1300" dirty="0">
                <a:latin typeface="Arial" panose="020B0604020202020204" pitchFamily="34" charset="0"/>
                <a:cs typeface="Arial" panose="020B0604020202020204" pitchFamily="34" charset="0"/>
              </a:rPr>
              <a:t>of NRT, vape </a:t>
            </a:r>
          </a:p>
          <a:p>
            <a:pPr algn="ctr">
              <a:lnSpc>
                <a:spcPts val="1600"/>
              </a:lnSpc>
            </a:pPr>
            <a:r>
              <a:rPr lang="en-US" sz="1300" dirty="0">
                <a:latin typeface="Arial" panose="020B0604020202020204" pitchFamily="34" charset="0"/>
                <a:cs typeface="Arial" panose="020B0604020202020204" pitchFamily="34" charset="0"/>
              </a:rPr>
              <a:t>or other stop smoking medication</a:t>
            </a:r>
          </a:p>
        </p:txBody>
      </p:sp>
      <p:pic>
        <p:nvPicPr>
          <p:cNvPr id="19" name="Picture 18">
            <a:extLst>
              <a:ext uri="{FF2B5EF4-FFF2-40B4-BE49-F238E27FC236}">
                <a16:creationId xmlns:a16="http://schemas.microsoft.com/office/drawing/2014/main" id="{1E8E5FEC-C02C-14BC-1575-EF5D9A24D25E}"/>
              </a:ext>
            </a:extLst>
          </p:cNvPr>
          <p:cNvPicPr>
            <a:picLocks noChangeAspect="1"/>
          </p:cNvPicPr>
          <p:nvPr/>
        </p:nvPicPr>
        <p:blipFill>
          <a:blip r:embed="rId4"/>
          <a:srcRect/>
          <a:stretch/>
        </p:blipFill>
        <p:spPr>
          <a:xfrm>
            <a:off x="2277395" y="2298462"/>
            <a:ext cx="1282371" cy="1282371"/>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B035B6E7-10F4-B8A8-39B5-FBDCF66CE3A7}"/>
              </a:ext>
            </a:extLst>
          </p:cNvPr>
          <p:cNvSpPr txBox="1"/>
          <p:nvPr/>
        </p:nvSpPr>
        <p:spPr>
          <a:xfrm>
            <a:off x="385473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Remind patient of continued benefits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of staying smokefree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and personal motives</a:t>
            </a:r>
          </a:p>
        </p:txBody>
      </p:sp>
      <p:pic>
        <p:nvPicPr>
          <p:cNvPr id="20" name="Picture 19">
            <a:extLst>
              <a:ext uri="{FF2B5EF4-FFF2-40B4-BE49-F238E27FC236}">
                <a16:creationId xmlns:a16="http://schemas.microsoft.com/office/drawing/2014/main" id="{3DF3FBD7-D25C-925F-B6F8-AF3DFFC968E0}"/>
              </a:ext>
            </a:extLst>
          </p:cNvPr>
          <p:cNvPicPr>
            <a:picLocks noChangeAspect="1"/>
          </p:cNvPicPr>
          <p:nvPr/>
        </p:nvPicPr>
        <p:blipFill>
          <a:blip r:embed="rId5"/>
          <a:srcRect/>
          <a:stretch/>
        </p:blipFill>
        <p:spPr>
          <a:xfrm>
            <a:off x="3930814" y="2298462"/>
            <a:ext cx="1282371" cy="1282371"/>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92037B1-7520-FDCE-3750-48EE0D166DED}"/>
              </a:ext>
            </a:extLst>
          </p:cNvPr>
          <p:cNvSpPr txBox="1"/>
          <p:nvPr/>
        </p:nvSpPr>
        <p:spPr>
          <a:xfrm>
            <a:off x="550815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Enlist the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support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of friends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and family</a:t>
            </a:r>
          </a:p>
        </p:txBody>
      </p:sp>
      <p:pic>
        <p:nvPicPr>
          <p:cNvPr id="21" name="Picture 20">
            <a:extLst>
              <a:ext uri="{FF2B5EF4-FFF2-40B4-BE49-F238E27FC236}">
                <a16:creationId xmlns:a16="http://schemas.microsoft.com/office/drawing/2014/main" id="{97E16469-A908-5128-A72E-E658CC7CC738}"/>
              </a:ext>
            </a:extLst>
          </p:cNvPr>
          <p:cNvPicPr>
            <a:picLocks noChangeAspect="1"/>
          </p:cNvPicPr>
          <p:nvPr/>
        </p:nvPicPr>
        <p:blipFill>
          <a:blip r:embed="rId6"/>
          <a:srcRect/>
          <a:stretch/>
        </p:blipFill>
        <p:spPr>
          <a:xfrm>
            <a:off x="5584234" y="2298462"/>
            <a:ext cx="1282371" cy="1282371"/>
          </a:xfrm>
          <a:prstGeom prst="rect">
            <a:avLst/>
          </a:prstGeom>
          <a:effectLst>
            <a:outerShdw blurRad="254000" dist="63500" dir="5400000" algn="ctr" rotWithShape="0">
              <a:srgbClr val="000000">
                <a:alpha val="20000"/>
              </a:srgbClr>
            </a:outerShdw>
          </a:effectLst>
        </p:spPr>
      </p:pic>
      <p:sp>
        <p:nvSpPr>
          <p:cNvPr id="14" name="TextBox 13">
            <a:extLst>
              <a:ext uri="{FF2B5EF4-FFF2-40B4-BE49-F238E27FC236}">
                <a16:creationId xmlns:a16="http://schemas.microsoft.com/office/drawing/2014/main" id="{856ABD40-F3B0-A736-44CB-4DA0277DD628}"/>
              </a:ext>
            </a:extLst>
          </p:cNvPr>
          <p:cNvSpPr txBox="1"/>
          <p:nvPr/>
        </p:nvSpPr>
        <p:spPr>
          <a:xfrm>
            <a:off x="716157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Prompt patient to anticipate wanting to smoke and to think of possible alternatives when these feelings arise (“If, then” plans)</a:t>
            </a:r>
          </a:p>
        </p:txBody>
      </p:sp>
      <p:pic>
        <p:nvPicPr>
          <p:cNvPr id="22" name="Picture 21">
            <a:extLst>
              <a:ext uri="{FF2B5EF4-FFF2-40B4-BE49-F238E27FC236}">
                <a16:creationId xmlns:a16="http://schemas.microsoft.com/office/drawing/2014/main" id="{B8551480-877C-CE00-DA3D-24C1673C33F2}"/>
              </a:ext>
            </a:extLst>
          </p:cNvPr>
          <p:cNvPicPr>
            <a:picLocks noChangeAspect="1"/>
          </p:cNvPicPr>
          <p:nvPr/>
        </p:nvPicPr>
        <p:blipFill>
          <a:blip r:embed="rId7"/>
          <a:srcRect/>
          <a:stretch/>
        </p:blipFill>
        <p:spPr>
          <a:xfrm>
            <a:off x="7237654" y="2298462"/>
            <a:ext cx="1282371" cy="1282371"/>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3628917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500"/>
                            </p:stCondLst>
                            <p:childTnLst>
                              <p:par>
                                <p:cTn id="23" presetID="10" presetClass="entr" presetSubtype="0" fill="hold" grpId="0" nodeType="afterEffect">
                                  <p:stCondLst>
                                    <p:cond delay="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500"/>
                            </p:stCondLst>
                            <p:childTnLst>
                              <p:par>
                                <p:cTn id="32" presetID="10" presetClass="entr" presetSubtype="0" fill="hold" grpId="0" nodeType="after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500"/>
                            </p:stCondLst>
                            <p:childTnLst>
                              <p:par>
                                <p:cTn id="41" presetID="10" presetClass="entr" presetSubtype="0" fill="hold" grpId="0" nodeType="afterEffect">
                                  <p:stCondLst>
                                    <p:cond delay="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00"/>
                            </p:stCondLst>
                            <p:childTnLst>
                              <p:par>
                                <p:cTn id="50" presetID="10" presetClass="entr" presetSubtype="0" fill="hold" grpId="0" nodeType="afterEffect">
                                  <p:stCondLst>
                                    <p:cond delay="5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11" grpId="0"/>
      <p:bldP spid="12"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7C591-BCC4-864D-858A-5C6D7C9A7E9F}"/>
              </a:ext>
            </a:extLst>
          </p:cNvPr>
          <p:cNvSpPr>
            <a:spLocks noGrp="1"/>
          </p:cNvSpPr>
          <p:nvPr>
            <p:ph type="title"/>
          </p:nvPr>
        </p:nvSpPr>
        <p:spPr/>
        <p:txBody>
          <a:bodyPr/>
          <a:lstStyle/>
          <a:p>
            <a:r>
              <a:rPr lang="en-US" dirty="0"/>
              <a:t>Cut down, didn’t stop completely</a:t>
            </a:r>
          </a:p>
        </p:txBody>
      </p:sp>
      <p:pic>
        <p:nvPicPr>
          <p:cNvPr id="3" name="18b) Response to lapse.mp4" descr="18b) Response to lapse.mp4">
            <a:hlinkClick r:id="" action="ppaction://media"/>
            <a:extLst>
              <a:ext uri="{FF2B5EF4-FFF2-40B4-BE49-F238E27FC236}">
                <a16:creationId xmlns:a16="http://schemas.microsoft.com/office/drawing/2014/main" id="{ACFF9203-405A-F948-91B0-B4BF19B82B2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76362"/>
            <a:ext cx="9144000" cy="5143501"/>
          </a:xfrm>
          <a:prstGeom prst="rect">
            <a:avLst/>
          </a:prstGeom>
          <a:noFill/>
        </p:spPr>
      </p:pic>
    </p:spTree>
    <p:extLst>
      <p:ext uri="{BB962C8B-B14F-4D97-AF65-F5344CB8AC3E}">
        <p14:creationId xmlns:p14="http://schemas.microsoft.com/office/powerpoint/2010/main" val="128295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AED81-3691-644F-876A-4F5734BFD4FC}"/>
              </a:ext>
            </a:extLst>
          </p:cNvPr>
          <p:cNvSpPr>
            <a:spLocks noGrp="1"/>
          </p:cNvSpPr>
          <p:nvPr>
            <p:ph type="title"/>
          </p:nvPr>
        </p:nvSpPr>
        <p:spPr/>
        <p:txBody>
          <a:bodyPr/>
          <a:lstStyle/>
          <a:p>
            <a:r>
              <a:rPr lang="en-US" dirty="0"/>
              <a:t>Quit but high carbon monoxide reading</a:t>
            </a:r>
          </a:p>
        </p:txBody>
      </p:sp>
      <p:pic>
        <p:nvPicPr>
          <p:cNvPr id="3" name="Quit high CO" descr="Quit high CO">
            <a:hlinkClick r:id="" action="ppaction://media"/>
            <a:extLst>
              <a:ext uri="{FF2B5EF4-FFF2-40B4-BE49-F238E27FC236}">
                <a16:creationId xmlns:a16="http://schemas.microsoft.com/office/drawing/2014/main" id="{99253281-3473-6C4E-80B7-4C0852FACA1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76363"/>
            <a:ext cx="9144000" cy="5143500"/>
          </a:xfrm>
          <a:prstGeom prst="rect">
            <a:avLst/>
          </a:prstGeom>
        </p:spPr>
      </p:pic>
    </p:spTree>
    <p:extLst>
      <p:ext uri="{BB962C8B-B14F-4D97-AF65-F5344CB8AC3E}">
        <p14:creationId xmlns:p14="http://schemas.microsoft.com/office/powerpoint/2010/main" val="357658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15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1B834-B19B-716B-E9B3-8CA351245AF5}"/>
              </a:ext>
            </a:extLst>
          </p:cNvPr>
          <p:cNvSpPr>
            <a:spLocks noGrp="1"/>
          </p:cNvSpPr>
          <p:nvPr>
            <p:ph type="title"/>
          </p:nvPr>
        </p:nvSpPr>
        <p:spPr/>
        <p:txBody>
          <a:bodyPr/>
          <a:lstStyle/>
          <a:p>
            <a:r>
              <a:rPr lang="en-US" b="1" dirty="0"/>
              <a:t>Advisor tools</a:t>
            </a:r>
            <a:r>
              <a:rPr lang="en-US" dirty="0"/>
              <a:t> – Your coping plan</a:t>
            </a:r>
          </a:p>
        </p:txBody>
      </p:sp>
      <p:sp>
        <p:nvSpPr>
          <p:cNvPr id="3" name="Text Placeholder 2">
            <a:extLst>
              <a:ext uri="{FF2B5EF4-FFF2-40B4-BE49-F238E27FC236}">
                <a16:creationId xmlns:a16="http://schemas.microsoft.com/office/drawing/2014/main" id="{BB100BD7-B317-2DB6-E83D-122060AEED6A}"/>
              </a:ext>
            </a:extLst>
          </p:cNvPr>
          <p:cNvSpPr>
            <a:spLocks noGrp="1"/>
          </p:cNvSpPr>
          <p:nvPr>
            <p:ph type="body" idx="12"/>
          </p:nvPr>
        </p:nvSpPr>
        <p:spPr>
          <a:xfrm>
            <a:off x="571500" y="1902223"/>
            <a:ext cx="3820290" cy="3791086"/>
          </a:xfrm>
        </p:spPr>
        <p:txBody>
          <a:bodyPr/>
          <a:lstStyle/>
          <a:p>
            <a:pPr>
              <a:lnSpc>
                <a:spcPts val="2400"/>
              </a:lnSpc>
              <a:spcBef>
                <a:spcPts val="400"/>
              </a:spcBef>
              <a:spcAft>
                <a:spcPts val="400"/>
              </a:spcAft>
            </a:pPr>
            <a:r>
              <a:rPr lang="en-US" sz="1700" dirty="0"/>
              <a:t>Identify Situations</a:t>
            </a:r>
          </a:p>
          <a:p>
            <a:pPr>
              <a:lnSpc>
                <a:spcPts val="2400"/>
              </a:lnSpc>
              <a:spcBef>
                <a:spcPts val="400"/>
              </a:spcBef>
              <a:spcAft>
                <a:spcPts val="400"/>
              </a:spcAft>
            </a:pPr>
            <a:r>
              <a:rPr lang="en-US" sz="1700" dirty="0"/>
              <a:t>Consider alternatives </a:t>
            </a:r>
          </a:p>
          <a:p>
            <a:pPr>
              <a:lnSpc>
                <a:spcPts val="2400"/>
              </a:lnSpc>
              <a:spcBef>
                <a:spcPts val="400"/>
              </a:spcBef>
              <a:spcAft>
                <a:spcPts val="400"/>
              </a:spcAft>
            </a:pPr>
            <a:r>
              <a:rPr lang="en-US" sz="1700" dirty="0"/>
              <a:t>Agree to Plan </a:t>
            </a:r>
          </a:p>
          <a:p>
            <a:pPr>
              <a:lnSpc>
                <a:spcPts val="2400"/>
              </a:lnSpc>
              <a:spcBef>
                <a:spcPts val="400"/>
              </a:spcBef>
              <a:spcAft>
                <a:spcPts val="400"/>
              </a:spcAft>
            </a:pPr>
            <a:r>
              <a:rPr lang="en-US" sz="1700" dirty="0"/>
              <a:t>Practice </a:t>
            </a:r>
          </a:p>
          <a:p>
            <a:pPr>
              <a:lnSpc>
                <a:spcPts val="2400"/>
              </a:lnSpc>
              <a:spcBef>
                <a:spcPts val="400"/>
              </a:spcBef>
              <a:spcAft>
                <a:spcPts val="400"/>
              </a:spcAft>
            </a:pPr>
            <a:r>
              <a:rPr lang="en-US" sz="1700" dirty="0"/>
              <a:t>Commit </a:t>
            </a:r>
          </a:p>
          <a:p>
            <a:pPr>
              <a:lnSpc>
                <a:spcPts val="2400"/>
              </a:lnSpc>
              <a:spcBef>
                <a:spcPts val="400"/>
              </a:spcBef>
              <a:spcAft>
                <a:spcPts val="400"/>
              </a:spcAft>
            </a:pPr>
            <a:r>
              <a:rPr lang="en-US" sz="1700" dirty="0"/>
              <a:t>Revisit the Plan </a:t>
            </a:r>
          </a:p>
          <a:p>
            <a:pPr>
              <a:lnSpc>
                <a:spcPts val="2400"/>
              </a:lnSpc>
              <a:spcBef>
                <a:spcPts val="400"/>
              </a:spcBef>
              <a:spcAft>
                <a:spcPts val="400"/>
              </a:spcAft>
            </a:pPr>
            <a:r>
              <a:rPr lang="en-US" sz="1700" dirty="0"/>
              <a:t>Course Correct</a:t>
            </a:r>
          </a:p>
          <a:p>
            <a:pPr marL="0" indent="0">
              <a:lnSpc>
                <a:spcPts val="4800"/>
              </a:lnSpc>
              <a:spcBef>
                <a:spcPts val="0"/>
              </a:spcBef>
              <a:spcAft>
                <a:spcPts val="0"/>
              </a:spcAft>
              <a:buNone/>
            </a:pPr>
            <a:r>
              <a:rPr lang="en-US" b="1" dirty="0">
                <a:solidFill>
                  <a:schemeClr val="accent1"/>
                </a:solidFill>
              </a:rPr>
              <a:t>Focus on short intervals…</a:t>
            </a:r>
          </a:p>
          <a:p>
            <a:pPr marL="0" indent="0">
              <a:lnSpc>
                <a:spcPts val="1500"/>
              </a:lnSpc>
              <a:spcBef>
                <a:spcPts val="0"/>
              </a:spcBef>
              <a:spcAft>
                <a:spcPts val="0"/>
              </a:spcAft>
              <a:buNone/>
            </a:pPr>
            <a:r>
              <a:rPr lang="en-US" sz="1700" dirty="0"/>
              <a:t>Today, next day, this week</a:t>
            </a:r>
            <a:br>
              <a:rPr lang="en-US" dirty="0"/>
            </a:br>
            <a:endParaRPr lang="en-US" dirty="0"/>
          </a:p>
        </p:txBody>
      </p:sp>
      <p:sp>
        <p:nvSpPr>
          <p:cNvPr id="4" name="Footer Placeholder 3">
            <a:extLst>
              <a:ext uri="{FF2B5EF4-FFF2-40B4-BE49-F238E27FC236}">
                <a16:creationId xmlns:a16="http://schemas.microsoft.com/office/drawing/2014/main" id="{EA54D915-901A-8DD0-3BAE-71747B65B6E9}"/>
              </a:ext>
            </a:extLst>
          </p:cNvPr>
          <p:cNvSpPr>
            <a:spLocks noGrp="1"/>
          </p:cNvSpPr>
          <p:nvPr>
            <p:ph type="ftr" sz="quarter" idx="3"/>
          </p:nvPr>
        </p:nvSpPr>
        <p:spPr/>
        <p:txBody>
          <a:bodyPr/>
          <a:lstStyle/>
          <a:p>
            <a:pPr>
              <a:defRPr/>
            </a:pPr>
            <a:r>
              <a:rPr lang="en-US" b="1" dirty="0"/>
              <a:t>Community mental health tobacco treatment training </a:t>
            </a:r>
            <a:r>
              <a:rPr lang="en-US" dirty="0"/>
              <a:t>–</a:t>
            </a:r>
            <a:r>
              <a:rPr lang="en-US" b="1" dirty="0"/>
              <a:t> </a:t>
            </a:r>
            <a:r>
              <a:rPr lang="en-GB" dirty="0"/>
              <a:t>Final session and managing setbacks</a:t>
            </a:r>
            <a:endParaRPr lang="en-US" dirty="0"/>
          </a:p>
        </p:txBody>
      </p:sp>
      <p:grpSp>
        <p:nvGrpSpPr>
          <p:cNvPr id="13" name="Group 12">
            <a:extLst>
              <a:ext uri="{FF2B5EF4-FFF2-40B4-BE49-F238E27FC236}">
                <a16:creationId xmlns:a16="http://schemas.microsoft.com/office/drawing/2014/main" id="{0D7ED0E2-3503-6187-77D4-EC77F5C33B71}"/>
              </a:ext>
            </a:extLst>
          </p:cNvPr>
          <p:cNvGrpSpPr/>
          <p:nvPr/>
        </p:nvGrpSpPr>
        <p:grpSpPr>
          <a:xfrm>
            <a:off x="4478557" y="1902222"/>
            <a:ext cx="3917903" cy="3791086"/>
            <a:chOff x="4478557" y="1928918"/>
            <a:chExt cx="3917903" cy="3791086"/>
          </a:xfrm>
        </p:grpSpPr>
        <p:sp>
          <p:nvSpPr>
            <p:cNvPr id="10" name="Rectangle 9">
              <a:extLst>
                <a:ext uri="{FF2B5EF4-FFF2-40B4-BE49-F238E27FC236}">
                  <a16:creationId xmlns:a16="http://schemas.microsoft.com/office/drawing/2014/main" id="{DC6D30D9-37E9-9B26-2B35-D1A285325F30}"/>
                </a:ext>
              </a:extLst>
            </p:cNvPr>
            <p:cNvSpPr/>
            <p:nvPr/>
          </p:nvSpPr>
          <p:spPr bwMode="auto">
            <a:xfrm>
              <a:off x="4478557" y="2460445"/>
              <a:ext cx="3917903" cy="3259559"/>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box">
              <a:extLst>
                <a:ext uri="{FF2B5EF4-FFF2-40B4-BE49-F238E27FC236}">
                  <a16:creationId xmlns:a16="http://schemas.microsoft.com/office/drawing/2014/main" id="{12B389EF-CE96-D3B5-85F5-808A13EDC411}"/>
                </a:ext>
              </a:extLst>
            </p:cNvPr>
            <p:cNvSpPr txBox="1">
              <a:spLocks/>
            </p:cNvSpPr>
            <p:nvPr/>
          </p:nvSpPr>
          <p:spPr bwMode="auto">
            <a:xfrm>
              <a:off x="4478557" y="1928918"/>
              <a:ext cx="3917903" cy="531528"/>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dirty="0">
                  <a:solidFill>
                    <a:schemeClr val="bg1"/>
                  </a:solidFill>
                  <a:latin typeface="Arial" panose="020B0604020202020204" pitchFamily="34" charset="0"/>
                  <a:cs typeface="Arial" panose="020B0604020202020204" pitchFamily="34" charset="0"/>
                </a:rPr>
                <a:t>Tools</a:t>
              </a:r>
            </a:p>
          </p:txBody>
        </p:sp>
      </p:grpSp>
      <p:sp>
        <p:nvSpPr>
          <p:cNvPr id="12" name="Text Placeholder 2">
            <a:extLst>
              <a:ext uri="{FF2B5EF4-FFF2-40B4-BE49-F238E27FC236}">
                <a16:creationId xmlns:a16="http://schemas.microsoft.com/office/drawing/2014/main" id="{C8BCCAF1-3DE4-8AF1-5BF0-C0991FCC5347}"/>
              </a:ext>
            </a:extLst>
          </p:cNvPr>
          <p:cNvSpPr txBox="1">
            <a:spLocks/>
          </p:cNvSpPr>
          <p:nvPr/>
        </p:nvSpPr>
        <p:spPr bwMode="auto">
          <a:xfrm>
            <a:off x="4585348" y="2617714"/>
            <a:ext cx="3644252" cy="29554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71463" indent="-271463">
              <a:lnSpc>
                <a:spcPts val="1900"/>
              </a:lnSpc>
              <a:spcBef>
                <a:spcPts val="100"/>
              </a:spcBef>
              <a:spcAft>
                <a:spcPts val="100"/>
              </a:spcAft>
              <a:buSzPct val="140000"/>
            </a:pPr>
            <a:r>
              <a:rPr lang="en-US" sz="1400" b="1" dirty="0"/>
              <a:t>List situations and possible solutions</a:t>
            </a:r>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Activity ideas sheet</a:t>
            </a:r>
            <a:r>
              <a:rPr lang="en-US" sz="1400" dirty="0"/>
              <a:t> (other tools)</a:t>
            </a:r>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When I </a:t>
            </a:r>
            <a:r>
              <a:rPr lang="en-US" sz="1400" dirty="0"/>
              <a:t> ………. </a:t>
            </a:r>
            <a:r>
              <a:rPr lang="en-US" sz="1400" b="1" dirty="0"/>
              <a:t>, I will instead </a:t>
            </a:r>
            <a:r>
              <a:rPr lang="en-US" sz="1400" dirty="0"/>
              <a:t> ………. </a:t>
            </a:r>
            <a:endParaRPr lang="en-US" sz="1400" b="1" dirty="0"/>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a:t>“If</a:t>
            </a:r>
            <a:r>
              <a:rPr lang="en-US" sz="1400" dirty="0"/>
              <a:t> ……….  </a:t>
            </a:r>
            <a:r>
              <a:rPr lang="en-US" sz="1400" b="1" dirty="0"/>
              <a:t>then </a:t>
            </a:r>
            <a:r>
              <a:rPr lang="en-US" sz="1400" dirty="0"/>
              <a:t> ………. </a:t>
            </a:r>
            <a:r>
              <a:rPr lang="en-US" sz="1400" b="1" dirty="0"/>
              <a:t>” plans</a:t>
            </a:r>
          </a:p>
          <a:p>
            <a:pPr marL="271463" indent="-271463">
              <a:lnSpc>
                <a:spcPts val="1900"/>
              </a:lnSpc>
              <a:spcBef>
                <a:spcPts val="100"/>
              </a:spcBef>
              <a:spcAft>
                <a:spcPts val="100"/>
              </a:spcAft>
              <a:buSzPct val="140000"/>
            </a:pPr>
            <a:endParaRPr lang="en-US" sz="1400" b="1" dirty="0"/>
          </a:p>
          <a:p>
            <a:pPr marL="271463" indent="-271463">
              <a:lnSpc>
                <a:spcPts val="1900"/>
              </a:lnSpc>
              <a:spcBef>
                <a:spcPts val="100"/>
              </a:spcBef>
              <a:spcAft>
                <a:spcPts val="100"/>
              </a:spcAft>
              <a:buSzPct val="140000"/>
            </a:pPr>
            <a:r>
              <a:rPr lang="en-US" sz="1400" b="1" dirty="0" err="1"/>
              <a:t>Visualisation</a:t>
            </a:r>
            <a:r>
              <a:rPr lang="en-US" sz="1400" b="1" dirty="0"/>
              <a:t> and role play scenarios </a:t>
            </a:r>
            <a:r>
              <a:rPr lang="en-US" sz="1400" dirty="0"/>
              <a:t>(what will you do and say)</a:t>
            </a:r>
          </a:p>
        </p:txBody>
      </p:sp>
    </p:spTree>
    <p:extLst>
      <p:ext uri="{BB962C8B-B14F-4D97-AF65-F5344CB8AC3E}">
        <p14:creationId xmlns:p14="http://schemas.microsoft.com/office/powerpoint/2010/main" val="172904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par>
                          <p:cTn id="20" fill="hold">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12">
                                            <p:txEl>
                                              <p:pRg st="6" end="6"/>
                                            </p:txEl>
                                          </p:spTgt>
                                        </p:tgtEl>
                                        <p:attrNameLst>
                                          <p:attrName>style.visibility</p:attrName>
                                        </p:attrNameLst>
                                      </p:cBhvr>
                                      <p:to>
                                        <p:strVal val="visible"/>
                                      </p:to>
                                    </p:set>
                                    <p:animEffect transition="in" filter="fade">
                                      <p:cBhvr>
                                        <p:cTn id="23" dur="500"/>
                                        <p:tgtEl>
                                          <p:spTgt spid="12">
                                            <p:txEl>
                                              <p:pRg st="6" end="6"/>
                                            </p:txEl>
                                          </p:spTgt>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fade">
                                      <p:cBhvr>
                                        <p:cTn id="27"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CE453-7168-4691-02D2-213C776E6E14}"/>
              </a:ext>
            </a:extLst>
          </p:cNvPr>
          <p:cNvSpPr>
            <a:spLocks noGrp="1"/>
          </p:cNvSpPr>
          <p:nvPr>
            <p:ph type="title"/>
          </p:nvPr>
        </p:nvSpPr>
        <p:spPr/>
        <p:txBody>
          <a:bodyPr/>
          <a:lstStyle/>
          <a:p>
            <a:r>
              <a:rPr lang="en-US" dirty="0"/>
              <a:t>Initial focus: </a:t>
            </a:r>
            <a:r>
              <a:rPr lang="en-US" b="1" dirty="0"/>
              <a:t>Support through withdrawal </a:t>
            </a:r>
            <a:br>
              <a:rPr lang="en-US" b="1" dirty="0"/>
            </a:br>
            <a:r>
              <a:rPr lang="en-US" b="1" dirty="0"/>
              <a:t>and dealing with urges to smoke</a:t>
            </a:r>
          </a:p>
        </p:txBody>
      </p:sp>
      <p:sp>
        <p:nvSpPr>
          <p:cNvPr id="3" name="Text Placeholder 2">
            <a:extLst>
              <a:ext uri="{FF2B5EF4-FFF2-40B4-BE49-F238E27FC236}">
                <a16:creationId xmlns:a16="http://schemas.microsoft.com/office/drawing/2014/main" id="{3467032D-C08A-04E8-09AD-D253EF795126}"/>
              </a:ext>
            </a:extLst>
          </p:cNvPr>
          <p:cNvSpPr>
            <a:spLocks noGrp="1"/>
          </p:cNvSpPr>
          <p:nvPr>
            <p:ph type="body" idx="12"/>
          </p:nvPr>
        </p:nvSpPr>
        <p:spPr>
          <a:xfrm>
            <a:off x="571500" y="1752601"/>
            <a:ext cx="5728561" cy="2207216"/>
          </a:xfrm>
        </p:spPr>
        <p:txBody>
          <a:bodyPr/>
          <a:lstStyle/>
          <a:p>
            <a:pPr marL="0" indent="0">
              <a:lnSpc>
                <a:spcPts val="2200"/>
              </a:lnSpc>
              <a:spcBef>
                <a:spcPts val="300"/>
              </a:spcBef>
              <a:spcAft>
                <a:spcPts val="300"/>
              </a:spcAft>
              <a:buNone/>
            </a:pPr>
            <a:r>
              <a:rPr lang="en-US" sz="1900" b="1" dirty="0">
                <a:solidFill>
                  <a:schemeClr val="accent1"/>
                </a:solidFill>
              </a:rPr>
              <a:t>Urges to smoke</a:t>
            </a:r>
          </a:p>
          <a:p>
            <a:pPr>
              <a:lnSpc>
                <a:spcPts val="2200"/>
              </a:lnSpc>
              <a:spcBef>
                <a:spcPts val="300"/>
              </a:spcBef>
              <a:spcAft>
                <a:spcPts val="300"/>
              </a:spcAft>
            </a:pPr>
            <a:r>
              <a:rPr lang="en-US" sz="1600" dirty="0"/>
              <a:t>Generally at their peak for a few minutes</a:t>
            </a:r>
          </a:p>
          <a:p>
            <a:pPr>
              <a:lnSpc>
                <a:spcPts val="2200"/>
              </a:lnSpc>
              <a:spcBef>
                <a:spcPts val="300"/>
              </a:spcBef>
              <a:spcAft>
                <a:spcPts val="300"/>
              </a:spcAft>
            </a:pPr>
            <a:r>
              <a:rPr lang="en-US" sz="1600" dirty="0"/>
              <a:t>Try to keep yourself busy </a:t>
            </a:r>
          </a:p>
          <a:p>
            <a:pPr>
              <a:lnSpc>
                <a:spcPts val="2200"/>
              </a:lnSpc>
              <a:spcBef>
                <a:spcPts val="300"/>
              </a:spcBef>
              <a:spcAft>
                <a:spcPts val="300"/>
              </a:spcAft>
            </a:pPr>
            <a:r>
              <a:rPr lang="en-US" sz="1600" dirty="0"/>
              <a:t>Avoid places which you will have the urge to smoke</a:t>
            </a:r>
          </a:p>
          <a:p>
            <a:pPr>
              <a:lnSpc>
                <a:spcPts val="2200"/>
              </a:lnSpc>
              <a:spcBef>
                <a:spcPts val="300"/>
              </a:spcBef>
              <a:spcAft>
                <a:spcPts val="300"/>
              </a:spcAft>
            </a:pPr>
            <a:r>
              <a:rPr lang="en-US" sz="1600" dirty="0"/>
              <a:t>Change your routine </a:t>
            </a:r>
          </a:p>
          <a:p>
            <a:pPr>
              <a:lnSpc>
                <a:spcPts val="2200"/>
              </a:lnSpc>
              <a:spcBef>
                <a:spcPts val="300"/>
              </a:spcBef>
              <a:spcAft>
                <a:spcPts val="300"/>
              </a:spcAft>
            </a:pPr>
            <a:r>
              <a:rPr lang="en-US" sz="1600" dirty="0"/>
              <a:t>Make use of “If, then” plans </a:t>
            </a:r>
          </a:p>
        </p:txBody>
      </p:sp>
      <p:sp>
        <p:nvSpPr>
          <p:cNvPr id="4" name="Footer Placeholder 3">
            <a:extLst>
              <a:ext uri="{FF2B5EF4-FFF2-40B4-BE49-F238E27FC236}">
                <a16:creationId xmlns:a16="http://schemas.microsoft.com/office/drawing/2014/main" id="{9449E5FE-09E5-3D8E-4AFA-580B0A98FF2B}"/>
              </a:ext>
            </a:extLst>
          </p:cNvPr>
          <p:cNvSpPr>
            <a:spLocks noGrp="1"/>
          </p:cNvSpPr>
          <p:nvPr>
            <p:ph type="ftr" sz="quarter" idx="3"/>
          </p:nvPr>
        </p:nvSpPr>
        <p:spPr/>
        <p:txBody>
          <a:bodyPr/>
          <a:lstStyle/>
          <a:p>
            <a:pPr>
              <a:defRPr/>
            </a:pPr>
            <a:r>
              <a:rPr lang="en-US" b="1" dirty="0"/>
              <a:t>Community mental health tobacco treatment training</a:t>
            </a:r>
            <a:r>
              <a:rPr lang="en-US" dirty="0"/>
              <a:t> - Quit date or reduction date session</a:t>
            </a:r>
          </a:p>
          <a:p>
            <a:pPr>
              <a:defRPr/>
            </a:pPr>
            <a:endParaRPr lang="en-US" dirty="0"/>
          </a:p>
          <a:p>
            <a:pPr>
              <a:defRPr/>
            </a:pPr>
            <a:endParaRPr lang="en-US" dirty="0"/>
          </a:p>
        </p:txBody>
      </p:sp>
      <p:pic>
        <p:nvPicPr>
          <p:cNvPr id="5" name="Picture 4">
            <a:extLst>
              <a:ext uri="{FF2B5EF4-FFF2-40B4-BE49-F238E27FC236}">
                <a16:creationId xmlns:a16="http://schemas.microsoft.com/office/drawing/2014/main" id="{02A7A78C-248B-9CFB-5294-16E3AFEC0918}"/>
              </a:ext>
            </a:extLst>
          </p:cNvPr>
          <p:cNvPicPr>
            <a:picLocks noChangeAspect="1"/>
          </p:cNvPicPr>
          <p:nvPr/>
        </p:nvPicPr>
        <p:blipFill>
          <a:blip r:embed="rId3"/>
          <a:srcRect/>
          <a:stretch/>
        </p:blipFill>
        <p:spPr>
          <a:xfrm>
            <a:off x="6678889" y="1821172"/>
            <a:ext cx="1958853" cy="1958853"/>
          </a:xfrm>
          <a:prstGeom prst="rect">
            <a:avLst/>
          </a:prstGeom>
          <a:effectLst>
            <a:outerShdw blurRad="254000" dist="63500" dir="5400000" algn="ctr" rotWithShape="0">
              <a:srgbClr val="000000">
                <a:alpha val="20000"/>
              </a:srgbClr>
            </a:outerShdw>
          </a:effectLst>
        </p:spPr>
      </p:pic>
      <p:sp>
        <p:nvSpPr>
          <p:cNvPr id="6" name="Content Placeholder 2">
            <a:extLst>
              <a:ext uri="{FF2B5EF4-FFF2-40B4-BE49-F238E27FC236}">
                <a16:creationId xmlns:a16="http://schemas.microsoft.com/office/drawing/2014/main" id="{AE2DF0D5-7BB1-BD45-205D-27A803D69932}"/>
              </a:ext>
            </a:extLst>
          </p:cNvPr>
          <p:cNvSpPr txBox="1">
            <a:spLocks/>
          </p:cNvSpPr>
          <p:nvPr/>
        </p:nvSpPr>
        <p:spPr>
          <a:xfrm>
            <a:off x="684213" y="4265092"/>
            <a:ext cx="7775301" cy="1399538"/>
          </a:xfrm>
          <a:prstGeom prst="rect">
            <a:avLst/>
          </a:prstGeom>
          <a:solidFill>
            <a:srgbClr val="DAF2F3"/>
          </a:solidFill>
          <a:ln w="25400">
            <a:solidFill>
              <a:schemeClr val="accent1"/>
            </a:solidFill>
          </a:ln>
          <a:effectLst>
            <a:outerShdw blurRad="317500" dist="76200" dir="5400000" algn="ctr" rotWithShape="0">
              <a:srgbClr val="000000">
                <a:alpha val="14927"/>
              </a:srgbClr>
            </a:outerShdw>
          </a:effectLst>
        </p:spPr>
        <p:txBody>
          <a:bodyPr lIns="180000" tIns="144000" rIns="180000" bIns="18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Remind the patient that cravings are normal </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Improves over time the longer you go without a single puff</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NRT / Vapes may make them easier to deal with</a:t>
            </a:r>
            <a:endParaRPr lang="en-GB" sz="1200"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2748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952500" y="95696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600" b="1" dirty="0">
                <a:solidFill>
                  <a:srgbClr val="FF7500"/>
                </a:solidFill>
                <a:effectLst/>
                <a:latin typeface="Arial" panose="020B0604020202020204" pitchFamily="34" charset="0"/>
                <a:cs typeface="Arial" panose="020B0604020202020204" pitchFamily="34" charset="0"/>
              </a:rPr>
              <a:t>Best practice for SMI</a:t>
            </a: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
        <p:nvSpPr>
          <p:cNvPr id="8" name="Content Placeholder 2">
            <a:extLst>
              <a:ext uri="{FF2B5EF4-FFF2-40B4-BE49-F238E27FC236}">
                <a16:creationId xmlns:a16="http://schemas.microsoft.com/office/drawing/2014/main" id="{5E993148-B342-6E74-208C-97F36B370632}"/>
              </a:ext>
            </a:extLst>
          </p:cNvPr>
          <p:cNvSpPr txBox="1">
            <a:spLocks/>
          </p:cNvSpPr>
          <p:nvPr/>
        </p:nvSpPr>
        <p:spPr>
          <a:xfrm>
            <a:off x="908177" y="2622641"/>
            <a:ext cx="7795658" cy="234730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600"/>
              </a:lnSpc>
              <a:spcBef>
                <a:spcPts val="800"/>
              </a:spcBef>
              <a:spcAft>
                <a:spcPts val="800"/>
              </a:spcAft>
              <a:buClr>
                <a:schemeClr val="accent2">
                  <a:lumMod val="75000"/>
                  <a:lumOff val="25000"/>
                </a:schemeClr>
              </a:buClr>
            </a:pPr>
            <a:r>
              <a:rPr lang="en-GB" sz="2000" dirty="0">
                <a:latin typeface="Arial" panose="020B0604020202020204" pitchFamily="34" charset="0"/>
                <a:cs typeface="Arial" panose="020B0604020202020204" pitchFamily="34" charset="0"/>
              </a:rPr>
              <a:t>Addressing </a:t>
            </a:r>
            <a:r>
              <a:rPr lang="en-GB" sz="2000" b="1" dirty="0">
                <a:latin typeface="Arial" panose="020B0604020202020204" pitchFamily="34" charset="0"/>
                <a:cs typeface="Arial" panose="020B0604020202020204" pitchFamily="34" charset="0"/>
              </a:rPr>
              <a:t>stress</a:t>
            </a:r>
            <a:r>
              <a:rPr lang="en-GB" sz="2000" dirty="0">
                <a:latin typeface="Arial" panose="020B0604020202020204" pitchFamily="34" charset="0"/>
                <a:cs typeface="Arial" panose="020B0604020202020204" pitchFamily="34" charset="0"/>
              </a:rPr>
              <a:t> and </a:t>
            </a:r>
            <a:r>
              <a:rPr lang="en-GB" sz="2000" b="1" dirty="0">
                <a:latin typeface="Arial" panose="020B0604020202020204" pitchFamily="34" charset="0"/>
                <a:cs typeface="Arial" panose="020B0604020202020204" pitchFamily="34" charset="0"/>
              </a:rPr>
              <a:t>boredom</a:t>
            </a:r>
            <a:r>
              <a:rPr lang="en-GB" sz="2000" dirty="0">
                <a:latin typeface="Arial" panose="020B0604020202020204" pitchFamily="34" charset="0"/>
                <a:cs typeface="Arial" panose="020B0604020202020204" pitchFamily="34" charset="0"/>
              </a:rPr>
              <a:t> in treatment plan</a:t>
            </a:r>
          </a:p>
          <a:p>
            <a:pPr>
              <a:lnSpc>
                <a:spcPts val="2600"/>
              </a:lnSpc>
              <a:spcBef>
                <a:spcPts val="800"/>
              </a:spcBef>
              <a:spcAft>
                <a:spcPts val="800"/>
              </a:spcAft>
              <a:buClr>
                <a:schemeClr val="accent2">
                  <a:lumMod val="75000"/>
                  <a:lumOff val="25000"/>
                </a:schemeClr>
              </a:buClr>
            </a:pPr>
            <a:r>
              <a:rPr lang="en-GB" sz="2000" b="1" dirty="0">
                <a:latin typeface="Arial" panose="020B0604020202020204" pitchFamily="34" charset="0"/>
                <a:cs typeface="Arial" panose="020B0604020202020204" pitchFamily="34" charset="0"/>
              </a:rPr>
              <a:t>Facilitating alternative activities</a:t>
            </a:r>
          </a:p>
        </p:txBody>
      </p:sp>
      <p:sp>
        <p:nvSpPr>
          <p:cNvPr id="9" name="Subtitle 2">
            <a:extLst>
              <a:ext uri="{FF2B5EF4-FFF2-40B4-BE49-F238E27FC236}">
                <a16:creationId xmlns:a16="http://schemas.microsoft.com/office/drawing/2014/main" id="{BFE72B2C-96CE-584C-2014-5474076F7C4F}"/>
              </a:ext>
            </a:extLst>
          </p:cNvPr>
          <p:cNvSpPr txBox="1">
            <a:spLocks/>
          </p:cNvSpPr>
          <p:nvPr/>
        </p:nvSpPr>
        <p:spPr bwMode="auto">
          <a:xfrm>
            <a:off x="969433" y="1917711"/>
            <a:ext cx="7795658" cy="747726"/>
          </a:xfrm>
          <a:prstGeom prst="rect">
            <a:avLst/>
          </a:prstGeom>
          <a:noFill/>
          <a:ln w="9525">
            <a:noFill/>
            <a:miter lim="800000"/>
            <a:headEnd/>
            <a:tailEnd/>
          </a:ln>
        </p:spPr>
        <p:txBody>
          <a:bodyPr vert="horz" wrap="square" lIns="91440" tIns="0" rIns="91440" bIns="10800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CBF"/>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2200" dirty="0">
                <a:solidFill>
                  <a:schemeClr val="accent6">
                    <a:lumMod val="50000"/>
                  </a:schemeClr>
                </a:solidFill>
                <a:effectLst/>
                <a:latin typeface="Arial" panose="020B0604020202020204" pitchFamily="34" charset="0"/>
                <a:cs typeface="Arial" panose="020B0604020202020204" pitchFamily="34" charset="0"/>
              </a:rPr>
              <a:t>Addressing barriers</a:t>
            </a:r>
          </a:p>
        </p:txBody>
      </p:sp>
    </p:spTree>
    <p:extLst>
      <p:ext uri="{BB962C8B-B14F-4D97-AF65-F5344CB8AC3E}">
        <p14:creationId xmlns:p14="http://schemas.microsoft.com/office/powerpoint/2010/main" val="311553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375E9-9EB4-CEB5-79C6-1E46DAE38288}"/>
              </a:ext>
            </a:extLst>
          </p:cNvPr>
          <p:cNvSpPr>
            <a:spLocks noGrp="1"/>
          </p:cNvSpPr>
          <p:nvPr>
            <p:ph type="title"/>
          </p:nvPr>
        </p:nvSpPr>
        <p:spPr/>
        <p:txBody>
          <a:bodyPr/>
          <a:lstStyle/>
          <a:p>
            <a:r>
              <a:rPr lang="en-US" dirty="0"/>
              <a:t>Dealing with boredom and social connectivity</a:t>
            </a:r>
          </a:p>
        </p:txBody>
      </p:sp>
      <p:sp>
        <p:nvSpPr>
          <p:cNvPr id="3" name="Text Placeholder 2">
            <a:extLst>
              <a:ext uri="{FF2B5EF4-FFF2-40B4-BE49-F238E27FC236}">
                <a16:creationId xmlns:a16="http://schemas.microsoft.com/office/drawing/2014/main" id="{0A88080F-259A-FDD6-3EFF-F872B7C72C15}"/>
              </a:ext>
            </a:extLst>
          </p:cNvPr>
          <p:cNvSpPr>
            <a:spLocks noGrp="1"/>
          </p:cNvSpPr>
          <p:nvPr>
            <p:ph type="body" idx="12"/>
          </p:nvPr>
        </p:nvSpPr>
        <p:spPr/>
        <p:txBody>
          <a:bodyPr/>
          <a:lstStyle/>
          <a:p>
            <a:pPr>
              <a:lnSpc>
                <a:spcPts val="2100"/>
              </a:lnSpc>
              <a:spcBef>
                <a:spcPts val="400"/>
              </a:spcBef>
              <a:spcAft>
                <a:spcPts val="400"/>
              </a:spcAft>
            </a:pPr>
            <a:r>
              <a:rPr lang="en-US" sz="1600" b="1" dirty="0"/>
              <a:t>Cultivate a variety of interests and activities</a:t>
            </a:r>
          </a:p>
          <a:p>
            <a:pPr>
              <a:lnSpc>
                <a:spcPts val="2100"/>
              </a:lnSpc>
              <a:spcBef>
                <a:spcPts val="400"/>
              </a:spcBef>
              <a:spcAft>
                <a:spcPts val="400"/>
              </a:spcAft>
            </a:pPr>
            <a:r>
              <a:rPr lang="en-US" sz="1600" b="1" dirty="0"/>
              <a:t>Creating environments which </a:t>
            </a:r>
            <a:br>
              <a:rPr lang="en-US" sz="1600" b="1" dirty="0"/>
            </a:br>
            <a:r>
              <a:rPr lang="en-US" sz="1600" b="1" dirty="0"/>
              <a:t>offer options for staying busy</a:t>
            </a:r>
          </a:p>
          <a:p>
            <a:pPr>
              <a:lnSpc>
                <a:spcPts val="2100"/>
              </a:lnSpc>
              <a:spcBef>
                <a:spcPts val="400"/>
              </a:spcBef>
              <a:spcAft>
                <a:spcPts val="400"/>
              </a:spcAft>
            </a:pPr>
            <a:r>
              <a:rPr lang="en-US" sz="1600" b="1" dirty="0"/>
              <a:t>Access to meaningful activities</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Activities with others</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Walking / Exercise</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Crafts / Hobbies / Lessons</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Activities they enjoy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		(i.e. reading, games, puzzles)</a:t>
            </a:r>
          </a:p>
          <a:p>
            <a:pPr marL="0" lvl="1" indent="0">
              <a:lnSpc>
                <a:spcPts val="2100"/>
              </a:lnSpc>
              <a:spcBef>
                <a:spcPts val="400"/>
              </a:spcBef>
              <a:spcAft>
                <a:spcPts val="400"/>
              </a:spcAft>
              <a:buNone/>
              <a:tabLst>
                <a:tab pos="304800" algn="l"/>
                <a:tab pos="617538" algn="l"/>
              </a:tabLst>
            </a:pPr>
            <a:r>
              <a:rPr lang="en-US" sz="1600" dirty="0">
                <a:latin typeface="Arial" panose="020B0604020202020204" pitchFamily="34" charset="0"/>
                <a:cs typeface="Arial" panose="020B0604020202020204" pitchFamily="34" charset="0"/>
              </a:rPr>
              <a:t>	–	Volunteering </a:t>
            </a:r>
          </a:p>
          <a:p>
            <a:pPr>
              <a:lnSpc>
                <a:spcPts val="2100"/>
              </a:lnSpc>
              <a:spcBef>
                <a:spcPts val="400"/>
              </a:spcBef>
              <a:spcAft>
                <a:spcPts val="400"/>
              </a:spcAft>
            </a:pPr>
            <a:r>
              <a:rPr lang="en-US" sz="1600" b="1" dirty="0"/>
              <a:t>Spending time with other non-smokers / </a:t>
            </a:r>
            <a:br>
              <a:rPr lang="en-US" sz="1600" b="1" dirty="0"/>
            </a:br>
            <a:r>
              <a:rPr lang="en-US" sz="1600" b="1" dirty="0"/>
              <a:t>meaningful connections</a:t>
            </a:r>
            <a:endParaRPr lang="en-US" sz="1600" dirty="0"/>
          </a:p>
        </p:txBody>
      </p:sp>
      <p:sp>
        <p:nvSpPr>
          <p:cNvPr id="4" name="Footer Placeholder 3">
            <a:extLst>
              <a:ext uri="{FF2B5EF4-FFF2-40B4-BE49-F238E27FC236}">
                <a16:creationId xmlns:a16="http://schemas.microsoft.com/office/drawing/2014/main" id="{DFB20630-6648-60C5-2EF8-E94CCE53C9B3}"/>
              </a:ext>
            </a:extLst>
          </p:cNvPr>
          <p:cNvSpPr>
            <a:spLocks noGrp="1"/>
          </p:cNvSpPr>
          <p:nvPr>
            <p:ph type="ftr" sz="quarter" idx="3"/>
          </p:nvPr>
        </p:nvSpPr>
        <p:spPr/>
        <p:txBody>
          <a:bodyPr/>
          <a:lstStyle/>
          <a:p>
            <a:pPr>
              <a:defRPr/>
            </a:pPr>
            <a:r>
              <a:rPr lang="en-US" b="1" dirty="0"/>
              <a:t>Community mental health tobacco treatment training</a:t>
            </a:r>
            <a:r>
              <a:rPr lang="en-US" dirty="0"/>
              <a:t> - </a:t>
            </a:r>
            <a:r>
              <a:rPr lang="en-GB" dirty="0"/>
              <a:t>Final session and managing setbacks</a:t>
            </a:r>
          </a:p>
        </p:txBody>
      </p:sp>
      <p:pic>
        <p:nvPicPr>
          <p:cNvPr id="18" name="Picture 17" descr="Women jogging">
            <a:extLst>
              <a:ext uri="{FF2B5EF4-FFF2-40B4-BE49-F238E27FC236}">
                <a16:creationId xmlns:a16="http://schemas.microsoft.com/office/drawing/2014/main" id="{CA36DB18-F686-7BAB-14FE-FA601C9E1E79}"/>
              </a:ext>
            </a:extLst>
          </p:cNvPr>
          <p:cNvPicPr>
            <a:picLocks noChangeAspect="1"/>
          </p:cNvPicPr>
          <p:nvPr/>
        </p:nvPicPr>
        <p:blipFill rotWithShape="1">
          <a:blip r:embed="rId3"/>
          <a:srcRect l="6882" t="9648" r="28487"/>
          <a:stretch/>
        </p:blipFill>
        <p:spPr>
          <a:xfrm flipH="1">
            <a:off x="5802283" y="2252749"/>
            <a:ext cx="3341715" cy="3114443"/>
          </a:xfrm>
          <a:prstGeom prst="rect">
            <a:avLst/>
          </a:prstGeom>
        </p:spPr>
      </p:pic>
    </p:spTree>
    <p:extLst>
      <p:ext uri="{BB962C8B-B14F-4D97-AF65-F5344CB8AC3E}">
        <p14:creationId xmlns:p14="http://schemas.microsoft.com/office/powerpoint/2010/main" val="33759915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29330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C53FF2-7042-B41F-098E-FB191699F21C}"/>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7155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500"/>
              </a:lnSpc>
              <a:buNone/>
            </a:pPr>
            <a:r>
              <a:rPr lang="en-US" sz="4000" b="1" dirty="0">
                <a:solidFill>
                  <a:schemeClr val="bg1"/>
                </a:solidFill>
                <a:latin typeface="Arial" panose="020B0604020202020204" pitchFamily="34" charset="0"/>
                <a:cs typeface="Arial" panose="020B0604020202020204" pitchFamily="34" charset="0"/>
              </a:rPr>
              <a:t>Break</a:t>
            </a:r>
          </a:p>
        </p:txBody>
      </p:sp>
    </p:spTree>
    <p:extLst>
      <p:ext uri="{BB962C8B-B14F-4D97-AF65-F5344CB8AC3E}">
        <p14:creationId xmlns:p14="http://schemas.microsoft.com/office/powerpoint/2010/main" val="18150165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805460A-5D05-F84D-99CB-253B10C0B2FD}"/>
              </a:ext>
            </a:extLst>
          </p:cNvPr>
          <p:cNvSpPr>
            <a:spLocks noGrp="1"/>
          </p:cNvSpPr>
          <p:nvPr>
            <p:ph type="subTitle" idx="1"/>
          </p:nvPr>
        </p:nvSpPr>
        <p:spPr>
          <a:xfrm>
            <a:off x="850900" y="1593195"/>
            <a:ext cx="7200900" cy="5111079"/>
          </a:xfrm>
        </p:spPr>
        <p:txBody>
          <a:bodyPr/>
          <a:lstStyle/>
          <a:p>
            <a:r>
              <a:rPr lang="en-GB" dirty="0">
                <a:effectLst/>
              </a:rPr>
              <a:t>Managing setbacks</a:t>
            </a:r>
            <a:endParaRPr lang="en-US" dirty="0"/>
          </a:p>
        </p:txBody>
      </p:sp>
      <p:pic>
        <p:nvPicPr>
          <p:cNvPr id="5" name="Picture 4">
            <a:extLst>
              <a:ext uri="{FF2B5EF4-FFF2-40B4-BE49-F238E27FC236}">
                <a16:creationId xmlns:a16="http://schemas.microsoft.com/office/drawing/2014/main" id="{239117CE-84F7-0918-1A54-3B00D558F847}"/>
              </a:ext>
            </a:extLst>
          </p:cNvPr>
          <p:cNvPicPr>
            <a:picLocks noChangeAspect="1"/>
          </p:cNvPicPr>
          <p:nvPr/>
        </p:nvPicPr>
        <p:blipFill rotWithShape="1">
          <a:blip r:embed="rId3"/>
          <a:srcRect l="84156"/>
          <a:stretch/>
        </p:blipFill>
        <p:spPr>
          <a:xfrm>
            <a:off x="850900" y="3109686"/>
            <a:ext cx="1703614" cy="1835805"/>
          </a:xfrm>
          <a:prstGeom prst="rect">
            <a:avLst/>
          </a:prstGeom>
          <a:effectLst>
            <a:outerShdw blurRad="254000" dist="63500" dir="5400000" algn="ctr" rotWithShape="0">
              <a:schemeClr val="tx1">
                <a:alpha val="0"/>
              </a:schemeClr>
            </a:outerShdw>
          </a:effectLst>
        </p:spPr>
      </p:pic>
    </p:spTree>
    <p:extLst>
      <p:ext uri="{BB962C8B-B14F-4D97-AF65-F5344CB8AC3E}">
        <p14:creationId xmlns:p14="http://schemas.microsoft.com/office/powerpoint/2010/main" val="39876191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168D3-B9EC-5721-F9B8-9E47AE59A194}"/>
              </a:ext>
            </a:extLst>
          </p:cNvPr>
          <p:cNvSpPr>
            <a:spLocks noGrp="1"/>
          </p:cNvSpPr>
          <p:nvPr>
            <p:ph type="title"/>
          </p:nvPr>
        </p:nvSpPr>
        <p:spPr/>
        <p:txBody>
          <a:bodyPr/>
          <a:lstStyle/>
          <a:p>
            <a:r>
              <a:rPr lang="en-US" dirty="0"/>
              <a:t>Follow-up scenario</a:t>
            </a:r>
          </a:p>
        </p:txBody>
      </p:sp>
      <p:sp>
        <p:nvSpPr>
          <p:cNvPr id="3" name="Text Placeholder 2">
            <a:extLst>
              <a:ext uri="{FF2B5EF4-FFF2-40B4-BE49-F238E27FC236}">
                <a16:creationId xmlns:a16="http://schemas.microsoft.com/office/drawing/2014/main" id="{C76BA5E2-7DF5-1083-2B5D-D83E9DF42D00}"/>
              </a:ext>
            </a:extLst>
          </p:cNvPr>
          <p:cNvSpPr>
            <a:spLocks noGrp="1"/>
          </p:cNvSpPr>
          <p:nvPr>
            <p:ph type="body" idx="12"/>
          </p:nvPr>
        </p:nvSpPr>
        <p:spPr>
          <a:xfrm>
            <a:off x="571500" y="1752600"/>
            <a:ext cx="5446638" cy="4191000"/>
          </a:xfrm>
        </p:spPr>
        <p:txBody>
          <a:bodyPr/>
          <a:lstStyle/>
          <a:p>
            <a:pPr marL="0" indent="0">
              <a:spcBef>
                <a:spcPts val="900"/>
              </a:spcBef>
              <a:spcAft>
                <a:spcPts val="900"/>
              </a:spcAft>
              <a:buNone/>
            </a:pPr>
            <a:r>
              <a:rPr lang="en-US" sz="1900" b="1" dirty="0"/>
              <a:t>Kerri (55) – 4 weeks follow-up</a:t>
            </a:r>
            <a:endParaRPr lang="en-US" dirty="0"/>
          </a:p>
          <a:p>
            <a:pPr>
              <a:spcBef>
                <a:spcPts val="900"/>
              </a:spcBef>
              <a:spcAft>
                <a:spcPts val="900"/>
              </a:spcAft>
            </a:pPr>
            <a:r>
              <a:rPr lang="en-US" dirty="0"/>
              <a:t>Smoked 15 CPD, since 16 years of age</a:t>
            </a:r>
          </a:p>
          <a:p>
            <a:pPr>
              <a:spcBef>
                <a:spcPts val="900"/>
              </a:spcBef>
              <a:spcAft>
                <a:spcPts val="900"/>
              </a:spcAft>
            </a:pPr>
            <a:r>
              <a:rPr lang="en-US" dirty="0"/>
              <a:t>Bipolar disorder. Stress / Coping </a:t>
            </a:r>
          </a:p>
          <a:p>
            <a:pPr>
              <a:spcBef>
                <a:spcPts val="900"/>
              </a:spcBef>
              <a:spcAft>
                <a:spcPts val="900"/>
              </a:spcAft>
            </a:pPr>
            <a:r>
              <a:rPr lang="en-US" dirty="0"/>
              <a:t>Daughter is expecting</a:t>
            </a:r>
          </a:p>
          <a:p>
            <a:pPr>
              <a:spcBef>
                <a:spcPts val="900"/>
              </a:spcBef>
              <a:spcAft>
                <a:spcPts val="900"/>
              </a:spcAft>
            </a:pPr>
            <a:r>
              <a:rPr lang="en-US" dirty="0"/>
              <a:t>CDTS with combo NRT</a:t>
            </a:r>
          </a:p>
          <a:p>
            <a:pPr>
              <a:spcBef>
                <a:spcPts val="900"/>
              </a:spcBef>
              <a:spcAft>
                <a:spcPts val="900"/>
              </a:spcAft>
            </a:pPr>
            <a:r>
              <a:rPr lang="en-US" dirty="0"/>
              <a:t>While she had cut down to 10 CPD, she admits she’s now back to 15 CPD</a:t>
            </a:r>
          </a:p>
        </p:txBody>
      </p:sp>
      <p:grpSp>
        <p:nvGrpSpPr>
          <p:cNvPr id="16" name="Group 15">
            <a:extLst>
              <a:ext uri="{FF2B5EF4-FFF2-40B4-BE49-F238E27FC236}">
                <a16:creationId xmlns:a16="http://schemas.microsoft.com/office/drawing/2014/main" id="{B02B0923-1CA0-BD3D-C49B-63823369E2A4}"/>
              </a:ext>
            </a:extLst>
          </p:cNvPr>
          <p:cNvGrpSpPr/>
          <p:nvPr/>
        </p:nvGrpSpPr>
        <p:grpSpPr>
          <a:xfrm>
            <a:off x="6224492" y="1194764"/>
            <a:ext cx="2268337" cy="3056037"/>
            <a:chOff x="6215187" y="1048824"/>
            <a:chExt cx="2268337" cy="3056037"/>
          </a:xfrm>
        </p:grpSpPr>
        <p:pic>
          <p:nvPicPr>
            <p:cNvPr id="18" name="Picture 17">
              <a:extLst>
                <a:ext uri="{FF2B5EF4-FFF2-40B4-BE49-F238E27FC236}">
                  <a16:creationId xmlns:a16="http://schemas.microsoft.com/office/drawing/2014/main" id="{7B3A8086-DFC1-07A5-DAA1-22A1C907E71D}"/>
                </a:ext>
              </a:extLst>
            </p:cNvPr>
            <p:cNvPicPr>
              <a:picLocks noChangeAspect="1"/>
            </p:cNvPicPr>
            <p:nvPr/>
          </p:nvPicPr>
          <p:blipFill>
            <a:blip r:embed="rId3"/>
            <a:srcRect/>
            <a:stretch/>
          </p:blipFill>
          <p:spPr>
            <a:xfrm>
              <a:off x="6233801" y="1048824"/>
              <a:ext cx="2249723" cy="3054501"/>
            </a:xfrm>
            <a:prstGeom prst="rect">
              <a:avLst/>
            </a:prstGeom>
          </p:spPr>
        </p:pic>
        <p:cxnSp>
          <p:nvCxnSpPr>
            <p:cNvPr id="19" name="Straight Connector 18">
              <a:extLst>
                <a:ext uri="{FF2B5EF4-FFF2-40B4-BE49-F238E27FC236}">
                  <a16:creationId xmlns:a16="http://schemas.microsoft.com/office/drawing/2014/main" id="{989710E5-AAA1-6AF5-07CF-5326B84392F4}"/>
                </a:ext>
              </a:extLst>
            </p:cNvPr>
            <p:cNvCxnSpPr>
              <a:cxnSpLocks/>
            </p:cNvCxnSpPr>
            <p:nvPr/>
          </p:nvCxnSpPr>
          <p:spPr>
            <a:xfrm>
              <a:off x="6215187" y="4104861"/>
              <a:ext cx="224972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0" name="TextBox 9">
            <a:extLst>
              <a:ext uri="{FF2B5EF4-FFF2-40B4-BE49-F238E27FC236}">
                <a16:creationId xmlns:a16="http://schemas.microsoft.com/office/drawing/2014/main" id="{65B9435E-756D-AF24-29CB-91B2BA2A8A76}"/>
              </a:ext>
            </a:extLst>
          </p:cNvPr>
          <p:cNvSpPr txBox="1"/>
          <p:nvPr/>
        </p:nvSpPr>
        <p:spPr bwMode="auto">
          <a:xfrm>
            <a:off x="6018138" y="4441106"/>
            <a:ext cx="2699657" cy="132404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500"/>
              </a:spcBef>
              <a:spcAft>
                <a:spcPts val="500"/>
              </a:spcAft>
              <a:buClr>
                <a:srgbClr val="C10C21"/>
              </a:buClr>
            </a:pPr>
            <a:r>
              <a:rPr lang="en-US" sz="1600" b="1" i="1" dirty="0">
                <a:solidFill>
                  <a:schemeClr val="accent4">
                    <a:lumMod val="75000"/>
                    <a:lumOff val="25000"/>
                  </a:schemeClr>
                </a:solidFill>
                <a:latin typeface="Century Gothic" panose="020B0502020202020204" pitchFamily="34" charset="0"/>
              </a:rPr>
              <a:t>“I’m going through a difficult period/ I’m back to smoking. There is too much going on right now for me to even think about quitting.”</a:t>
            </a:r>
            <a:endParaRPr kumimoji="0" lang="en-US" sz="1600" b="1" i="1" u="none" strike="noStrike" kern="1200" cap="none" spc="0" normalizeH="0" baseline="0" noProof="0" dirty="0">
              <a:ln>
                <a:noFill/>
              </a:ln>
              <a:solidFill>
                <a:schemeClr val="accent4">
                  <a:lumMod val="75000"/>
                  <a:lumOff val="25000"/>
                </a:schemeClr>
              </a:solidFill>
              <a:effectLst/>
              <a:uLnTx/>
              <a:uFillTx/>
              <a:latin typeface="Century Gothic" panose="020B0502020202020204" pitchFamily="34" charset="0"/>
            </a:endParaRPr>
          </a:p>
        </p:txBody>
      </p:sp>
      <p:sp>
        <p:nvSpPr>
          <p:cNvPr id="9" name="Footer Placeholder 3">
            <a:extLst>
              <a:ext uri="{FF2B5EF4-FFF2-40B4-BE49-F238E27FC236}">
                <a16:creationId xmlns:a16="http://schemas.microsoft.com/office/drawing/2014/main" id="{4A8B956B-554C-8FC3-464A-84B4F14615BA}"/>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Final session and managing setbacks</a:t>
            </a:r>
            <a:endParaRPr lang="en-US" dirty="0"/>
          </a:p>
        </p:txBody>
      </p:sp>
    </p:spTree>
    <p:extLst>
      <p:ext uri="{BB962C8B-B14F-4D97-AF65-F5344CB8AC3E}">
        <p14:creationId xmlns:p14="http://schemas.microsoft.com/office/powerpoint/2010/main" val="717734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Content Placeholder 2">
            <a:extLst>
              <a:ext uri="{FF2B5EF4-FFF2-40B4-BE49-F238E27FC236}">
                <a16:creationId xmlns:a16="http://schemas.microsoft.com/office/drawing/2014/main" id="{55560021-0CF9-5D24-9918-531CF1DAD992}"/>
              </a:ext>
            </a:extLst>
          </p:cNvPr>
          <p:cNvSpPr txBox="1">
            <a:spLocks/>
          </p:cNvSpPr>
          <p:nvPr/>
        </p:nvSpPr>
        <p:spPr>
          <a:xfrm>
            <a:off x="952500" y="1938782"/>
            <a:ext cx="6430433" cy="4003357"/>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Allowing for </a:t>
            </a:r>
            <a:r>
              <a:rPr lang="en-GB" b="1" dirty="0">
                <a:latin typeface="Arial" panose="020B0604020202020204" pitchFamily="34" charset="0"/>
                <a:cs typeface="Arial" panose="020B0604020202020204" pitchFamily="34" charset="0"/>
              </a:rPr>
              <a:t>breaks </a:t>
            </a:r>
            <a:r>
              <a:rPr lang="en-GB" dirty="0">
                <a:latin typeface="Arial" panose="020B0604020202020204" pitchFamily="34" charset="0"/>
                <a:cs typeface="Arial" panose="020B0604020202020204" pitchFamily="34" charset="0"/>
              </a:rPr>
              <a:t>in</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quit attempts with easy re-engagement in support</a:t>
            </a:r>
            <a:endParaRPr lang="en-GB" sz="400" dirty="0">
              <a:latin typeface="Arial" panose="020B0604020202020204" pitchFamily="34" charset="0"/>
              <a:cs typeface="Arial" panose="020B0604020202020204" pitchFamily="34" charset="0"/>
            </a:endParaRP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Providing </a:t>
            </a:r>
            <a:r>
              <a:rPr lang="en-GB" b="1" dirty="0">
                <a:latin typeface="Arial" panose="020B0604020202020204" pitchFamily="34" charset="0"/>
                <a:cs typeface="Arial" panose="020B0604020202020204" pitchFamily="34" charset="0"/>
              </a:rPr>
              <a:t>additional</a:t>
            </a:r>
            <a:r>
              <a:rPr lang="en-GB" dirty="0">
                <a:latin typeface="Arial" panose="020B0604020202020204" pitchFamily="34" charset="0"/>
                <a:cs typeface="Arial" panose="020B0604020202020204" pitchFamily="34" charset="0"/>
              </a:rPr>
              <a:t> face-to-face </a:t>
            </a:r>
            <a:r>
              <a:rPr lang="en-GB" b="1" dirty="0">
                <a:latin typeface="Arial" panose="020B0604020202020204" pitchFamily="34" charset="0"/>
                <a:cs typeface="Arial" panose="020B0604020202020204" pitchFamily="34" charset="0"/>
              </a:rPr>
              <a:t>support </a:t>
            </a:r>
            <a:br>
              <a:rPr lang="en-GB"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after an unsuccessful quit attempt or relapse</a:t>
            </a:r>
          </a:p>
          <a:p>
            <a:pPr>
              <a:lnSpc>
                <a:spcPts val="2600"/>
              </a:lnSpc>
              <a:spcBef>
                <a:spcPts val="800"/>
              </a:spcBef>
              <a:spcAft>
                <a:spcPts val="800"/>
              </a:spcAft>
              <a:buClr>
                <a:srgbClr val="FF7500"/>
              </a:buClr>
            </a:pPr>
            <a:endParaRPr lang="en-GB"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952500" y="95696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600" b="1" dirty="0">
                <a:solidFill>
                  <a:srgbClr val="FF7500"/>
                </a:solidFill>
                <a:effectLst/>
                <a:latin typeface="Arial" panose="020B0604020202020204" pitchFamily="34" charset="0"/>
                <a:cs typeface="Arial" panose="020B0604020202020204" pitchFamily="34" charset="0"/>
              </a:rPr>
              <a:t>Best practice for SMI</a:t>
            </a: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Tree>
    <p:extLst>
      <p:ext uri="{BB962C8B-B14F-4D97-AF65-F5344CB8AC3E}">
        <p14:creationId xmlns:p14="http://schemas.microsoft.com/office/powerpoint/2010/main" val="64337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78188-6550-76D4-F740-08B25ED5CDBF}"/>
              </a:ext>
            </a:extLst>
          </p:cNvPr>
          <p:cNvSpPr>
            <a:spLocks noGrp="1"/>
          </p:cNvSpPr>
          <p:nvPr>
            <p:ph type="title"/>
          </p:nvPr>
        </p:nvSpPr>
        <p:spPr/>
        <p:txBody>
          <a:bodyPr/>
          <a:lstStyle/>
          <a:p>
            <a:r>
              <a:rPr lang="en-US" dirty="0"/>
              <a:t>Dealing with setbacks</a:t>
            </a:r>
          </a:p>
        </p:txBody>
      </p:sp>
      <p:sp>
        <p:nvSpPr>
          <p:cNvPr id="5" name="Footer Placeholder 3">
            <a:extLst>
              <a:ext uri="{FF2B5EF4-FFF2-40B4-BE49-F238E27FC236}">
                <a16:creationId xmlns:a16="http://schemas.microsoft.com/office/drawing/2014/main" id="{3B418C6E-C34E-84D3-3B85-5062A8E23EB2}"/>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r>
              <a:rPr lang="en-US" dirty="0"/>
              <a:t> –</a:t>
            </a:r>
            <a:r>
              <a:rPr lang="en-US" b="1" dirty="0"/>
              <a:t> </a:t>
            </a:r>
            <a:r>
              <a:rPr lang="en-GB" dirty="0"/>
              <a:t>Final session and managing setbacks</a:t>
            </a:r>
            <a:endParaRPr lang="en-US" dirty="0"/>
          </a:p>
        </p:txBody>
      </p:sp>
      <p:sp>
        <p:nvSpPr>
          <p:cNvPr id="30" name="Text Placeholder 2">
            <a:extLst>
              <a:ext uri="{FF2B5EF4-FFF2-40B4-BE49-F238E27FC236}">
                <a16:creationId xmlns:a16="http://schemas.microsoft.com/office/drawing/2014/main" id="{32EC0A20-8DFE-9646-4EF1-9297C3203EFD}"/>
              </a:ext>
            </a:extLst>
          </p:cNvPr>
          <p:cNvSpPr txBox="1">
            <a:spLocks/>
          </p:cNvSpPr>
          <p:nvPr/>
        </p:nvSpPr>
        <p:spPr bwMode="auto">
          <a:xfrm>
            <a:off x="1434857" y="1815681"/>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has had an </a:t>
            </a:r>
            <a:r>
              <a:rPr lang="en-US" sz="1650" b="1" dirty="0">
                <a:solidFill>
                  <a:schemeClr val="accent4">
                    <a:lumMod val="75000"/>
                    <a:lumOff val="25000"/>
                  </a:schemeClr>
                </a:solidFill>
                <a:latin typeface="Arial" panose="020B0604020202020204" pitchFamily="34" charset="0"/>
                <a:cs typeface="Arial" panose="020B0604020202020204" pitchFamily="34" charset="0"/>
              </a:rPr>
              <a:t>exacerbation/relapse </a:t>
            </a:r>
            <a:r>
              <a:rPr lang="en-US" sz="1650" dirty="0">
                <a:latin typeface="Arial" panose="020B0604020202020204" pitchFamily="34" charset="0"/>
                <a:cs typeface="Arial" panose="020B0604020202020204" pitchFamily="34" charset="0"/>
              </a:rPr>
              <a:t>of their illness </a:t>
            </a:r>
            <a:endParaRPr lang="en-US" sz="1650" b="1" dirty="0">
              <a:solidFill>
                <a:schemeClr val="accent1"/>
              </a:solidFill>
              <a:latin typeface="Arial" panose="020B0604020202020204" pitchFamily="34" charset="0"/>
              <a:cs typeface="Arial" panose="020B0604020202020204" pitchFamily="34" charset="0"/>
            </a:endParaRPr>
          </a:p>
        </p:txBody>
      </p:sp>
      <p:grpSp>
        <p:nvGrpSpPr>
          <p:cNvPr id="51" name="Group 50">
            <a:extLst>
              <a:ext uri="{FF2B5EF4-FFF2-40B4-BE49-F238E27FC236}">
                <a16:creationId xmlns:a16="http://schemas.microsoft.com/office/drawing/2014/main" id="{3BE7DEAF-4D0E-ADC5-4FA8-DF1BD7702965}"/>
              </a:ext>
            </a:extLst>
          </p:cNvPr>
          <p:cNvGrpSpPr/>
          <p:nvPr/>
        </p:nvGrpSpPr>
        <p:grpSpPr>
          <a:xfrm>
            <a:off x="684213" y="4574794"/>
            <a:ext cx="604058" cy="604058"/>
            <a:chOff x="684213" y="4574794"/>
            <a:chExt cx="604058" cy="604058"/>
          </a:xfrm>
        </p:grpSpPr>
        <p:sp>
          <p:nvSpPr>
            <p:cNvPr id="44" name="Rectangle 43">
              <a:extLst>
                <a:ext uri="{FF2B5EF4-FFF2-40B4-BE49-F238E27FC236}">
                  <a16:creationId xmlns:a16="http://schemas.microsoft.com/office/drawing/2014/main" id="{7F62BD12-2738-65EA-4ECE-4066313874A2}"/>
                </a:ext>
              </a:extLst>
            </p:cNvPr>
            <p:cNvSpPr/>
            <p:nvPr/>
          </p:nvSpPr>
          <p:spPr bwMode="auto">
            <a:xfrm>
              <a:off x="684213" y="4574794"/>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Freeform 18">
              <a:extLst>
                <a:ext uri="{FF2B5EF4-FFF2-40B4-BE49-F238E27FC236}">
                  <a16:creationId xmlns:a16="http://schemas.microsoft.com/office/drawing/2014/main" id="{FEB59DFF-F987-2485-5E86-B32A9CA290F4}"/>
                </a:ext>
              </a:extLst>
            </p:cNvPr>
            <p:cNvSpPr/>
            <p:nvPr/>
          </p:nvSpPr>
          <p:spPr>
            <a:xfrm>
              <a:off x="814084" y="4706465"/>
              <a:ext cx="344317" cy="292789"/>
            </a:xfrm>
            <a:custGeom>
              <a:avLst/>
              <a:gdLst>
                <a:gd name="connsiteX0" fmla="*/ 0 w 534638"/>
                <a:gd name="connsiteY0" fmla="*/ 454628 h 454628"/>
                <a:gd name="connsiteX1" fmla="*/ 0 w 534638"/>
                <a:gd name="connsiteY1" fmla="*/ 366522 h 454628"/>
                <a:gd name="connsiteX2" fmla="*/ 442627 w 534638"/>
                <a:gd name="connsiteY2" fmla="*/ 366522 h 454628"/>
                <a:gd name="connsiteX3" fmla="*/ 442627 w 534638"/>
                <a:gd name="connsiteY3" fmla="*/ 454628 h 454628"/>
                <a:gd name="connsiteX4" fmla="*/ 0 w 534638"/>
                <a:gd name="connsiteY4" fmla="*/ 454628 h 454628"/>
                <a:gd name="connsiteX5" fmla="*/ 411004 w 534638"/>
                <a:gd name="connsiteY5" fmla="*/ 167831 h 454628"/>
                <a:gd name="connsiteX6" fmla="*/ 534543 w 534638"/>
                <a:gd name="connsiteY6" fmla="*/ 296323 h 454628"/>
                <a:gd name="connsiteX7" fmla="*/ 534543 w 534638"/>
                <a:gd name="connsiteY7" fmla="*/ 350139 h 454628"/>
                <a:gd name="connsiteX8" fmla="*/ 505015 w 534638"/>
                <a:gd name="connsiteY8" fmla="*/ 350139 h 454628"/>
                <a:gd name="connsiteX9" fmla="*/ 505015 w 534638"/>
                <a:gd name="connsiteY9" fmla="*/ 296323 h 454628"/>
                <a:gd name="connsiteX10" fmla="*/ 411004 w 534638"/>
                <a:gd name="connsiteY10" fmla="*/ 197358 h 454628"/>
                <a:gd name="connsiteX11" fmla="*/ 364141 w 534638"/>
                <a:gd name="connsiteY11" fmla="*/ 197358 h 454628"/>
                <a:gd name="connsiteX12" fmla="*/ 350996 w 534638"/>
                <a:gd name="connsiteY12" fmla="*/ 189262 h 454628"/>
                <a:gd name="connsiteX13" fmla="*/ 352234 w 534638"/>
                <a:gd name="connsiteY13" fmla="*/ 173927 h 454628"/>
                <a:gd name="connsiteX14" fmla="*/ 369284 w 534638"/>
                <a:gd name="connsiteY14" fmla="*/ 125540 h 454628"/>
                <a:gd name="connsiteX15" fmla="*/ 297466 w 534638"/>
                <a:gd name="connsiteY15" fmla="*/ 58198 h 454628"/>
                <a:gd name="connsiteX16" fmla="*/ 297466 w 534638"/>
                <a:gd name="connsiteY16" fmla="*/ 28670 h 454628"/>
                <a:gd name="connsiteX17" fmla="*/ 398812 w 534638"/>
                <a:gd name="connsiteY17" fmla="*/ 125540 h 454628"/>
                <a:gd name="connsiteX18" fmla="*/ 389477 w 534638"/>
                <a:gd name="connsiteY18" fmla="*/ 167831 h 454628"/>
                <a:gd name="connsiteX19" fmla="*/ 411004 w 534638"/>
                <a:gd name="connsiteY19" fmla="*/ 167831 h 454628"/>
                <a:gd name="connsiteX20" fmla="*/ 181832 w 534638"/>
                <a:gd name="connsiteY20" fmla="*/ 89630 h 454628"/>
                <a:gd name="connsiteX21" fmla="*/ 267938 w 534638"/>
                <a:gd name="connsiteY21" fmla="*/ 0 h 454628"/>
                <a:gd name="connsiteX22" fmla="*/ 267938 w 534638"/>
                <a:gd name="connsiteY22" fmla="*/ 29527 h 454628"/>
                <a:gd name="connsiteX23" fmla="*/ 211359 w 534638"/>
                <a:gd name="connsiteY23" fmla="*/ 89630 h 454628"/>
                <a:gd name="connsiteX24" fmla="*/ 229648 w 534638"/>
                <a:gd name="connsiteY24" fmla="*/ 131445 h 454628"/>
                <a:gd name="connsiteX25" fmla="*/ 284321 w 534638"/>
                <a:gd name="connsiteY25" fmla="*/ 148781 h 454628"/>
                <a:gd name="connsiteX26" fmla="*/ 297751 w 534638"/>
                <a:gd name="connsiteY26" fmla="*/ 155829 h 454628"/>
                <a:gd name="connsiteX27" fmla="*/ 297847 w 534638"/>
                <a:gd name="connsiteY27" fmla="*/ 170974 h 454628"/>
                <a:gd name="connsiteX28" fmla="*/ 298132 w 534638"/>
                <a:gd name="connsiteY28" fmla="*/ 219551 h 454628"/>
                <a:gd name="connsiteX29" fmla="*/ 330232 w 534638"/>
                <a:gd name="connsiteY29" fmla="*/ 238125 h 454628"/>
                <a:gd name="connsiteX30" fmla="*/ 409480 w 534638"/>
                <a:gd name="connsiteY30" fmla="*/ 238125 h 454628"/>
                <a:gd name="connsiteX31" fmla="*/ 488537 w 534638"/>
                <a:gd name="connsiteY31" fmla="*/ 310134 h 454628"/>
                <a:gd name="connsiteX32" fmla="*/ 488537 w 534638"/>
                <a:gd name="connsiteY32" fmla="*/ 350044 h 454628"/>
                <a:gd name="connsiteX33" fmla="*/ 459010 w 534638"/>
                <a:gd name="connsiteY33" fmla="*/ 350044 h 454628"/>
                <a:gd name="connsiteX34" fmla="*/ 459010 w 534638"/>
                <a:gd name="connsiteY34" fmla="*/ 310134 h 454628"/>
                <a:gd name="connsiteX35" fmla="*/ 409480 w 534638"/>
                <a:gd name="connsiteY35" fmla="*/ 267653 h 454628"/>
                <a:gd name="connsiteX36" fmla="*/ 330232 w 534638"/>
                <a:gd name="connsiteY36" fmla="*/ 267653 h 454628"/>
                <a:gd name="connsiteX37" fmla="*/ 272510 w 534638"/>
                <a:gd name="connsiteY37" fmla="*/ 234220 h 454628"/>
                <a:gd name="connsiteX38" fmla="*/ 264128 w 534638"/>
                <a:gd name="connsiteY38" fmla="*/ 177641 h 454628"/>
                <a:gd name="connsiteX39" fmla="*/ 209359 w 534638"/>
                <a:gd name="connsiteY39" fmla="*/ 152876 h 454628"/>
                <a:gd name="connsiteX40" fmla="*/ 181832 w 534638"/>
                <a:gd name="connsiteY40" fmla="*/ 89630 h 454628"/>
                <a:gd name="connsiteX41" fmla="*/ 505111 w 534638"/>
                <a:gd name="connsiteY41" fmla="*/ 366522 h 454628"/>
                <a:gd name="connsiteX42" fmla="*/ 534638 w 534638"/>
                <a:gd name="connsiteY42" fmla="*/ 366522 h 454628"/>
                <a:gd name="connsiteX43" fmla="*/ 534638 w 534638"/>
                <a:gd name="connsiteY43" fmla="*/ 454628 h 454628"/>
                <a:gd name="connsiteX44" fmla="*/ 505111 w 534638"/>
                <a:gd name="connsiteY44" fmla="*/ 454628 h 454628"/>
                <a:gd name="connsiteX45" fmla="*/ 505111 w 534638"/>
                <a:gd name="connsiteY45" fmla="*/ 366522 h 454628"/>
                <a:gd name="connsiteX46" fmla="*/ 459105 w 534638"/>
                <a:gd name="connsiteY46" fmla="*/ 366522 h 454628"/>
                <a:gd name="connsiteX47" fmla="*/ 488632 w 534638"/>
                <a:gd name="connsiteY47" fmla="*/ 366522 h 454628"/>
                <a:gd name="connsiteX48" fmla="*/ 488632 w 534638"/>
                <a:gd name="connsiteY48" fmla="*/ 454628 h 454628"/>
                <a:gd name="connsiteX49" fmla="*/ 459105 w 534638"/>
                <a:gd name="connsiteY49" fmla="*/ 454628 h 454628"/>
                <a:gd name="connsiteX50" fmla="*/ 459105 w 534638"/>
                <a:gd name="connsiteY50" fmla="*/ 366522 h 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4638" h="454628">
                  <a:moveTo>
                    <a:pt x="0" y="454628"/>
                  </a:moveTo>
                  <a:lnTo>
                    <a:pt x="0" y="366522"/>
                  </a:lnTo>
                  <a:lnTo>
                    <a:pt x="442627" y="366522"/>
                  </a:lnTo>
                  <a:lnTo>
                    <a:pt x="442627" y="454628"/>
                  </a:lnTo>
                  <a:lnTo>
                    <a:pt x="0" y="454628"/>
                  </a:lnTo>
                  <a:close/>
                  <a:moveTo>
                    <a:pt x="411004" y="167831"/>
                  </a:moveTo>
                  <a:cubicBezTo>
                    <a:pt x="488347" y="167831"/>
                    <a:pt x="534543" y="233172"/>
                    <a:pt x="534543" y="296323"/>
                  </a:cubicBezTo>
                  <a:lnTo>
                    <a:pt x="534543" y="350139"/>
                  </a:lnTo>
                  <a:lnTo>
                    <a:pt x="505015" y="350139"/>
                  </a:lnTo>
                  <a:lnTo>
                    <a:pt x="505015" y="296323"/>
                  </a:lnTo>
                  <a:cubicBezTo>
                    <a:pt x="505015" y="248317"/>
                    <a:pt x="472059" y="197358"/>
                    <a:pt x="411004" y="197358"/>
                  </a:cubicBezTo>
                  <a:lnTo>
                    <a:pt x="364141" y="197358"/>
                  </a:lnTo>
                  <a:cubicBezTo>
                    <a:pt x="358616" y="197358"/>
                    <a:pt x="353473" y="194215"/>
                    <a:pt x="350996" y="189262"/>
                  </a:cubicBezTo>
                  <a:cubicBezTo>
                    <a:pt x="348520" y="184309"/>
                    <a:pt x="348901" y="178403"/>
                    <a:pt x="352234" y="173927"/>
                  </a:cubicBezTo>
                  <a:cubicBezTo>
                    <a:pt x="362902" y="159163"/>
                    <a:pt x="369284" y="141065"/>
                    <a:pt x="369284" y="125540"/>
                  </a:cubicBezTo>
                  <a:cubicBezTo>
                    <a:pt x="369284" y="87059"/>
                    <a:pt x="339185" y="59055"/>
                    <a:pt x="297466" y="58198"/>
                  </a:cubicBezTo>
                  <a:lnTo>
                    <a:pt x="297466" y="28670"/>
                  </a:lnTo>
                  <a:cubicBezTo>
                    <a:pt x="355378" y="29527"/>
                    <a:pt x="398812" y="70866"/>
                    <a:pt x="398812" y="125540"/>
                  </a:cubicBezTo>
                  <a:cubicBezTo>
                    <a:pt x="398812" y="139351"/>
                    <a:pt x="395478" y="153924"/>
                    <a:pt x="389477" y="167831"/>
                  </a:cubicBezTo>
                  <a:lnTo>
                    <a:pt x="411004" y="167831"/>
                  </a:lnTo>
                  <a:close/>
                  <a:moveTo>
                    <a:pt x="181832" y="89630"/>
                  </a:moveTo>
                  <a:cubicBezTo>
                    <a:pt x="181832" y="45625"/>
                    <a:pt x="211455" y="1143"/>
                    <a:pt x="267938" y="0"/>
                  </a:cubicBezTo>
                  <a:lnTo>
                    <a:pt x="267938" y="29527"/>
                  </a:lnTo>
                  <a:cubicBezTo>
                    <a:pt x="223266" y="30766"/>
                    <a:pt x="211359" y="69152"/>
                    <a:pt x="211359" y="89630"/>
                  </a:cubicBezTo>
                  <a:cubicBezTo>
                    <a:pt x="211359" y="105251"/>
                    <a:pt x="218027" y="120491"/>
                    <a:pt x="229648" y="131445"/>
                  </a:cubicBezTo>
                  <a:cubicBezTo>
                    <a:pt x="243078" y="144113"/>
                    <a:pt x="262033" y="150114"/>
                    <a:pt x="284321" y="148781"/>
                  </a:cubicBezTo>
                  <a:cubicBezTo>
                    <a:pt x="289750" y="148495"/>
                    <a:pt x="294894" y="151162"/>
                    <a:pt x="297751" y="155829"/>
                  </a:cubicBezTo>
                  <a:cubicBezTo>
                    <a:pt x="300609" y="160496"/>
                    <a:pt x="300609" y="166307"/>
                    <a:pt x="297847" y="170974"/>
                  </a:cubicBezTo>
                  <a:cubicBezTo>
                    <a:pt x="289655" y="184880"/>
                    <a:pt x="289750" y="204883"/>
                    <a:pt x="298132" y="219551"/>
                  </a:cubicBezTo>
                  <a:cubicBezTo>
                    <a:pt x="302990" y="228029"/>
                    <a:pt x="312515" y="238125"/>
                    <a:pt x="330232" y="238125"/>
                  </a:cubicBezTo>
                  <a:lnTo>
                    <a:pt x="409480" y="238125"/>
                  </a:lnTo>
                  <a:cubicBezTo>
                    <a:pt x="458248" y="238125"/>
                    <a:pt x="488537" y="265748"/>
                    <a:pt x="488537" y="310134"/>
                  </a:cubicBezTo>
                  <a:lnTo>
                    <a:pt x="488537" y="350044"/>
                  </a:lnTo>
                  <a:lnTo>
                    <a:pt x="459010" y="350044"/>
                  </a:lnTo>
                  <a:lnTo>
                    <a:pt x="459010" y="310134"/>
                  </a:lnTo>
                  <a:cubicBezTo>
                    <a:pt x="459010" y="274987"/>
                    <a:pt x="432054" y="267653"/>
                    <a:pt x="409480" y="267653"/>
                  </a:cubicBezTo>
                  <a:lnTo>
                    <a:pt x="330232" y="267653"/>
                  </a:lnTo>
                  <a:cubicBezTo>
                    <a:pt x="305657" y="267653"/>
                    <a:pt x="284607" y="255461"/>
                    <a:pt x="272510" y="234220"/>
                  </a:cubicBezTo>
                  <a:cubicBezTo>
                    <a:pt x="262795" y="217265"/>
                    <a:pt x="260128" y="196501"/>
                    <a:pt x="264128" y="177641"/>
                  </a:cubicBezTo>
                  <a:cubicBezTo>
                    <a:pt x="237839" y="174498"/>
                    <a:pt x="220123" y="163068"/>
                    <a:pt x="209359" y="152876"/>
                  </a:cubicBezTo>
                  <a:cubicBezTo>
                    <a:pt x="191833" y="136303"/>
                    <a:pt x="181832" y="113252"/>
                    <a:pt x="181832" y="89630"/>
                  </a:cubicBezTo>
                  <a:close/>
                  <a:moveTo>
                    <a:pt x="505111" y="366522"/>
                  </a:moveTo>
                  <a:lnTo>
                    <a:pt x="534638" y="366522"/>
                  </a:lnTo>
                  <a:lnTo>
                    <a:pt x="534638" y="454628"/>
                  </a:lnTo>
                  <a:lnTo>
                    <a:pt x="505111" y="454628"/>
                  </a:lnTo>
                  <a:lnTo>
                    <a:pt x="505111" y="366522"/>
                  </a:lnTo>
                  <a:close/>
                  <a:moveTo>
                    <a:pt x="459105" y="366522"/>
                  </a:moveTo>
                  <a:lnTo>
                    <a:pt x="488632" y="366522"/>
                  </a:lnTo>
                  <a:lnTo>
                    <a:pt x="488632" y="454628"/>
                  </a:lnTo>
                  <a:lnTo>
                    <a:pt x="459105" y="454628"/>
                  </a:lnTo>
                  <a:lnTo>
                    <a:pt x="459105" y="366522"/>
                  </a:lnTo>
                  <a:close/>
                </a:path>
              </a:pathLst>
            </a:custGeom>
            <a:solidFill>
              <a:schemeClr val="bg1"/>
            </a:solidFill>
            <a:ln w="9525" cap="flat">
              <a:noFill/>
              <a:prstDash val="solid"/>
              <a:miter/>
            </a:ln>
          </p:spPr>
          <p:txBody>
            <a:bodyPr rtlCol="0" anchor="ctr"/>
            <a:lstStyle/>
            <a:p>
              <a:endParaRPr lang="en-US"/>
            </a:p>
          </p:txBody>
        </p:sp>
      </p:grpSp>
      <p:grpSp>
        <p:nvGrpSpPr>
          <p:cNvPr id="47" name="Group 46">
            <a:extLst>
              <a:ext uri="{FF2B5EF4-FFF2-40B4-BE49-F238E27FC236}">
                <a16:creationId xmlns:a16="http://schemas.microsoft.com/office/drawing/2014/main" id="{7CD41656-62A6-A76B-7918-CC4BBB51B230}"/>
              </a:ext>
            </a:extLst>
          </p:cNvPr>
          <p:cNvGrpSpPr/>
          <p:nvPr/>
        </p:nvGrpSpPr>
        <p:grpSpPr>
          <a:xfrm>
            <a:off x="684213" y="1758138"/>
            <a:ext cx="604058" cy="604058"/>
            <a:chOff x="684213" y="1758138"/>
            <a:chExt cx="604058" cy="604058"/>
          </a:xfrm>
        </p:grpSpPr>
        <p:sp>
          <p:nvSpPr>
            <p:cNvPr id="18" name="Rectangle 17">
              <a:extLst>
                <a:ext uri="{FF2B5EF4-FFF2-40B4-BE49-F238E27FC236}">
                  <a16:creationId xmlns:a16="http://schemas.microsoft.com/office/drawing/2014/main" id="{195A2E5D-1DF1-6E34-E0FA-8B6CDA59486B}"/>
                </a:ext>
              </a:extLst>
            </p:cNvPr>
            <p:cNvSpPr/>
            <p:nvPr/>
          </p:nvSpPr>
          <p:spPr bwMode="auto">
            <a:xfrm>
              <a:off x="684213" y="1758138"/>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Freeform 26">
              <a:extLst>
                <a:ext uri="{FF2B5EF4-FFF2-40B4-BE49-F238E27FC236}">
                  <a16:creationId xmlns:a16="http://schemas.microsoft.com/office/drawing/2014/main" id="{CEAB5BCB-47BE-559F-5CA8-6B512AF8A375}"/>
                </a:ext>
              </a:extLst>
            </p:cNvPr>
            <p:cNvSpPr/>
            <p:nvPr/>
          </p:nvSpPr>
          <p:spPr>
            <a:xfrm>
              <a:off x="832988" y="1881182"/>
              <a:ext cx="266049" cy="357970"/>
            </a:xfrm>
            <a:custGeom>
              <a:avLst/>
              <a:gdLst>
                <a:gd name="connsiteX0" fmla="*/ 328422 w 529590"/>
                <a:gd name="connsiteY0" fmla="*/ 0 h 712565"/>
                <a:gd name="connsiteX1" fmla="*/ 282607 w 529590"/>
                <a:gd name="connsiteY1" fmla="*/ 80581 h 712565"/>
                <a:gd name="connsiteX2" fmla="*/ 349568 w 529590"/>
                <a:gd name="connsiteY2" fmla="*/ 80581 h 712565"/>
                <a:gd name="connsiteX3" fmla="*/ 275177 w 529590"/>
                <a:gd name="connsiteY3" fmla="*/ 217551 h 712565"/>
                <a:gd name="connsiteX4" fmla="*/ 345091 w 529590"/>
                <a:gd name="connsiteY4" fmla="*/ 217551 h 712565"/>
                <a:gd name="connsiteX5" fmla="*/ 209550 w 529590"/>
                <a:gd name="connsiteY5" fmla="*/ 410909 h 712565"/>
                <a:gd name="connsiteX6" fmla="*/ 246698 w 529590"/>
                <a:gd name="connsiteY6" fmla="*/ 277082 h 712565"/>
                <a:gd name="connsiteX7" fmla="*/ 178308 w 529590"/>
                <a:gd name="connsiteY7" fmla="*/ 277082 h 712565"/>
                <a:gd name="connsiteX8" fmla="*/ 228886 w 529590"/>
                <a:gd name="connsiteY8" fmla="*/ 160877 h 712565"/>
                <a:gd name="connsiteX9" fmla="*/ 150019 w 529590"/>
                <a:gd name="connsiteY9" fmla="*/ 160877 h 712565"/>
                <a:gd name="connsiteX10" fmla="*/ 224885 w 529590"/>
                <a:gd name="connsiteY10" fmla="*/ 286 h 712565"/>
                <a:gd name="connsiteX11" fmla="*/ 27718 w 529590"/>
                <a:gd name="connsiteY11" fmla="*/ 211646 h 712565"/>
                <a:gd name="connsiteX12" fmla="*/ 0 w 529590"/>
                <a:gd name="connsiteY12" fmla="*/ 383286 h 712565"/>
                <a:gd name="connsiteX13" fmla="*/ 44958 w 529590"/>
                <a:gd name="connsiteY13" fmla="*/ 391478 h 712565"/>
                <a:gd name="connsiteX14" fmla="*/ 44958 w 529590"/>
                <a:gd name="connsiteY14" fmla="*/ 523208 h 712565"/>
                <a:gd name="connsiteX15" fmla="*/ 77248 w 529590"/>
                <a:gd name="connsiteY15" fmla="*/ 555212 h 712565"/>
                <a:gd name="connsiteX16" fmla="*/ 196120 w 529590"/>
                <a:gd name="connsiteY16" fmla="*/ 555212 h 712565"/>
                <a:gd name="connsiteX17" fmla="*/ 228886 w 529590"/>
                <a:gd name="connsiteY17" fmla="*/ 588931 h 712565"/>
                <a:gd name="connsiteX18" fmla="*/ 228886 w 529590"/>
                <a:gd name="connsiteY18" fmla="*/ 712565 h 712565"/>
                <a:gd name="connsiteX19" fmla="*/ 529590 w 529590"/>
                <a:gd name="connsiteY19" fmla="*/ 712565 h 712565"/>
                <a:gd name="connsiteX20" fmla="*/ 529590 w 529590"/>
                <a:gd name="connsiteY20" fmla="*/ 259842 h 712565"/>
                <a:gd name="connsiteX21" fmla="*/ 328422 w 529590"/>
                <a:gd name="connsiteY21" fmla="*/ 0 h 71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29590" h="712565">
                  <a:moveTo>
                    <a:pt x="328422" y="0"/>
                  </a:moveTo>
                  <a:lnTo>
                    <a:pt x="282607" y="80581"/>
                  </a:lnTo>
                  <a:lnTo>
                    <a:pt x="349568" y="80581"/>
                  </a:lnTo>
                  <a:lnTo>
                    <a:pt x="275177" y="217551"/>
                  </a:lnTo>
                  <a:lnTo>
                    <a:pt x="345091" y="217551"/>
                  </a:lnTo>
                  <a:lnTo>
                    <a:pt x="209550" y="410909"/>
                  </a:lnTo>
                  <a:lnTo>
                    <a:pt x="246698" y="277082"/>
                  </a:lnTo>
                  <a:lnTo>
                    <a:pt x="178308" y="277082"/>
                  </a:lnTo>
                  <a:lnTo>
                    <a:pt x="228886" y="160877"/>
                  </a:lnTo>
                  <a:lnTo>
                    <a:pt x="150019" y="160877"/>
                  </a:lnTo>
                  <a:lnTo>
                    <a:pt x="224885" y="286"/>
                  </a:lnTo>
                  <a:cubicBezTo>
                    <a:pt x="102299" y="21717"/>
                    <a:pt x="41243" y="113538"/>
                    <a:pt x="27718" y="211646"/>
                  </a:cubicBezTo>
                  <a:lnTo>
                    <a:pt x="0" y="383286"/>
                  </a:lnTo>
                  <a:lnTo>
                    <a:pt x="44958" y="391478"/>
                  </a:lnTo>
                  <a:lnTo>
                    <a:pt x="44958" y="523208"/>
                  </a:lnTo>
                  <a:cubicBezTo>
                    <a:pt x="45339" y="540830"/>
                    <a:pt x="59627" y="555022"/>
                    <a:pt x="77248" y="555212"/>
                  </a:cubicBezTo>
                  <a:lnTo>
                    <a:pt x="196120" y="555212"/>
                  </a:lnTo>
                  <a:cubicBezTo>
                    <a:pt x="214217" y="555212"/>
                    <a:pt x="228886" y="569881"/>
                    <a:pt x="228886" y="588931"/>
                  </a:cubicBezTo>
                  <a:lnTo>
                    <a:pt x="228886" y="712565"/>
                  </a:lnTo>
                  <a:lnTo>
                    <a:pt x="529590" y="712565"/>
                  </a:lnTo>
                  <a:lnTo>
                    <a:pt x="529590" y="259842"/>
                  </a:lnTo>
                  <a:cubicBezTo>
                    <a:pt x="529590" y="130207"/>
                    <a:pt x="448818" y="22384"/>
                    <a:pt x="328422" y="0"/>
                  </a:cubicBezTo>
                  <a:close/>
                </a:path>
              </a:pathLst>
            </a:custGeom>
            <a:solidFill>
              <a:schemeClr val="bg1"/>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CAE8BC59-F423-9690-A307-0F03ECB9FEA9}"/>
              </a:ext>
            </a:extLst>
          </p:cNvPr>
          <p:cNvGrpSpPr/>
          <p:nvPr/>
        </p:nvGrpSpPr>
        <p:grpSpPr>
          <a:xfrm>
            <a:off x="684213" y="2462302"/>
            <a:ext cx="604058" cy="604058"/>
            <a:chOff x="684213" y="2462302"/>
            <a:chExt cx="604058" cy="604058"/>
          </a:xfrm>
        </p:grpSpPr>
        <p:sp>
          <p:nvSpPr>
            <p:cNvPr id="31" name="Rectangle 30">
              <a:extLst>
                <a:ext uri="{FF2B5EF4-FFF2-40B4-BE49-F238E27FC236}">
                  <a16:creationId xmlns:a16="http://schemas.microsoft.com/office/drawing/2014/main" id="{19AD417D-AD59-1145-1A46-5F3B915DA0FC}"/>
                </a:ext>
              </a:extLst>
            </p:cNvPr>
            <p:cNvSpPr/>
            <p:nvPr/>
          </p:nvSpPr>
          <p:spPr bwMode="auto">
            <a:xfrm>
              <a:off x="684213" y="2462302"/>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Freeform 27">
              <a:extLst>
                <a:ext uri="{FF2B5EF4-FFF2-40B4-BE49-F238E27FC236}">
                  <a16:creationId xmlns:a16="http://schemas.microsoft.com/office/drawing/2014/main" id="{88722904-DF57-FA90-C68D-D1E8F689D443}"/>
                </a:ext>
              </a:extLst>
            </p:cNvPr>
            <p:cNvSpPr/>
            <p:nvPr/>
          </p:nvSpPr>
          <p:spPr>
            <a:xfrm>
              <a:off x="939204" y="2603135"/>
              <a:ext cx="94076" cy="322393"/>
            </a:xfrm>
            <a:custGeom>
              <a:avLst/>
              <a:gdLst>
                <a:gd name="connsiteX0" fmla="*/ 35814 w 133635"/>
                <a:gd name="connsiteY0" fmla="*/ 292036 h 457961"/>
                <a:gd name="connsiteX1" fmla="*/ 97727 w 133635"/>
                <a:gd name="connsiteY1" fmla="*/ 292036 h 457961"/>
                <a:gd name="connsiteX2" fmla="*/ 133636 w 133635"/>
                <a:gd name="connsiteY2" fmla="*/ 52578 h 457961"/>
                <a:gd name="connsiteX3" fmla="*/ 133636 w 133635"/>
                <a:gd name="connsiteY3" fmla="*/ 0 h 457961"/>
                <a:gd name="connsiteX4" fmla="*/ 0 w 133635"/>
                <a:gd name="connsiteY4" fmla="*/ 0 h 457961"/>
                <a:gd name="connsiteX5" fmla="*/ 0 w 133635"/>
                <a:gd name="connsiteY5" fmla="*/ 52578 h 457961"/>
                <a:gd name="connsiteX6" fmla="*/ 35814 w 133635"/>
                <a:gd name="connsiteY6" fmla="*/ 292036 h 457961"/>
                <a:gd name="connsiteX7" fmla="*/ 5429 w 133635"/>
                <a:gd name="connsiteY7" fmla="*/ 457962 h 457961"/>
                <a:gd name="connsiteX8" fmla="*/ 127921 w 133635"/>
                <a:gd name="connsiteY8" fmla="*/ 457962 h 457961"/>
                <a:gd name="connsiteX9" fmla="*/ 127921 w 133635"/>
                <a:gd name="connsiteY9" fmla="*/ 352806 h 457961"/>
                <a:gd name="connsiteX10" fmla="*/ 5429 w 133635"/>
                <a:gd name="connsiteY10" fmla="*/ 352806 h 457961"/>
                <a:gd name="connsiteX11" fmla="*/ 5429 w 133635"/>
                <a:gd name="connsiteY11" fmla="*/ 457962 h 457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635" h="457961">
                  <a:moveTo>
                    <a:pt x="35814" y="292036"/>
                  </a:moveTo>
                  <a:lnTo>
                    <a:pt x="97727" y="292036"/>
                  </a:lnTo>
                  <a:lnTo>
                    <a:pt x="133636" y="52578"/>
                  </a:lnTo>
                  <a:lnTo>
                    <a:pt x="133636" y="0"/>
                  </a:lnTo>
                  <a:lnTo>
                    <a:pt x="0" y="0"/>
                  </a:lnTo>
                  <a:lnTo>
                    <a:pt x="0" y="52578"/>
                  </a:lnTo>
                  <a:lnTo>
                    <a:pt x="35814" y="292036"/>
                  </a:lnTo>
                  <a:close/>
                  <a:moveTo>
                    <a:pt x="5429" y="457962"/>
                  </a:moveTo>
                  <a:lnTo>
                    <a:pt x="127921" y="457962"/>
                  </a:lnTo>
                  <a:lnTo>
                    <a:pt x="127921" y="352806"/>
                  </a:lnTo>
                  <a:lnTo>
                    <a:pt x="5429" y="352806"/>
                  </a:lnTo>
                  <a:lnTo>
                    <a:pt x="5429" y="457962"/>
                  </a:lnTo>
                  <a:close/>
                </a:path>
              </a:pathLst>
            </a:custGeom>
            <a:solidFill>
              <a:schemeClr val="bg1"/>
            </a:solidFill>
            <a:ln w="9525" cap="flat">
              <a:noFill/>
              <a:prstDash val="solid"/>
              <a:miter/>
            </a:ln>
          </p:spPr>
          <p:txBody>
            <a:bodyPr rtlCol="0" anchor="ctr"/>
            <a:lstStyle/>
            <a:p>
              <a:endParaRPr lang="en-US"/>
            </a:p>
          </p:txBody>
        </p:sp>
      </p:grpSp>
      <p:sp>
        <p:nvSpPr>
          <p:cNvPr id="29" name="Text Placeholder 2">
            <a:extLst>
              <a:ext uri="{FF2B5EF4-FFF2-40B4-BE49-F238E27FC236}">
                <a16:creationId xmlns:a16="http://schemas.microsoft.com/office/drawing/2014/main" id="{7F1A8BB5-97A8-3670-CB38-2BE694CD98D4}"/>
              </a:ext>
            </a:extLst>
          </p:cNvPr>
          <p:cNvSpPr txBox="1">
            <a:spLocks/>
          </p:cNvSpPr>
          <p:nvPr/>
        </p:nvSpPr>
        <p:spPr bwMode="auto">
          <a:xfrm>
            <a:off x="1434857" y="2519845"/>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in </a:t>
            </a:r>
            <a:r>
              <a:rPr lang="en-US" sz="1650" b="1" dirty="0">
                <a:solidFill>
                  <a:schemeClr val="accent1"/>
                </a:solidFill>
                <a:latin typeface="Arial" panose="020B0604020202020204" pitchFamily="34" charset="0"/>
                <a:cs typeface="Arial" panose="020B0604020202020204" pitchFamily="34" charset="0"/>
              </a:rPr>
              <a:t>crisis</a:t>
            </a:r>
            <a:r>
              <a:rPr lang="en-US" sz="1650" dirty="0">
                <a:solidFill>
                  <a:schemeClr val="accent1"/>
                </a:solidFill>
                <a:latin typeface="Arial" panose="020B0604020202020204" pitchFamily="34" charset="0"/>
                <a:cs typeface="Arial" panose="020B0604020202020204" pitchFamily="34" charset="0"/>
              </a:rPr>
              <a:t> </a:t>
            </a:r>
          </a:p>
        </p:txBody>
      </p:sp>
      <p:sp>
        <p:nvSpPr>
          <p:cNvPr id="32" name="Text Placeholder 2">
            <a:extLst>
              <a:ext uri="{FF2B5EF4-FFF2-40B4-BE49-F238E27FC236}">
                <a16:creationId xmlns:a16="http://schemas.microsoft.com/office/drawing/2014/main" id="{1815C989-358D-37D3-41BB-F967CCD7DBC6}"/>
              </a:ext>
            </a:extLst>
          </p:cNvPr>
          <p:cNvSpPr txBox="1">
            <a:spLocks/>
          </p:cNvSpPr>
          <p:nvPr/>
        </p:nvSpPr>
        <p:spPr bwMode="auto">
          <a:xfrm>
            <a:off x="1434857" y="3224009"/>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a:t>
            </a:r>
            <a:r>
              <a:rPr lang="en-US" sz="1650" b="1" dirty="0" err="1">
                <a:solidFill>
                  <a:schemeClr val="accent1"/>
                </a:solidFill>
                <a:latin typeface="Arial" panose="020B0604020202020204" pitchFamily="34" charset="0"/>
                <a:cs typeface="Arial" panose="020B0604020202020204" pitchFamily="34" charset="0"/>
              </a:rPr>
              <a:t>hospitalised</a:t>
            </a:r>
            <a:endParaRPr lang="en-US" sz="1650" b="1" dirty="0">
              <a:solidFill>
                <a:schemeClr val="accent1"/>
              </a:solidFill>
              <a:latin typeface="Arial" panose="020B0604020202020204" pitchFamily="34" charset="0"/>
              <a:cs typeface="Arial" panose="020B0604020202020204" pitchFamily="34" charset="0"/>
            </a:endParaRPr>
          </a:p>
        </p:txBody>
      </p:sp>
      <p:sp>
        <p:nvSpPr>
          <p:cNvPr id="41" name="Text Placeholder 2">
            <a:extLst>
              <a:ext uri="{FF2B5EF4-FFF2-40B4-BE49-F238E27FC236}">
                <a16:creationId xmlns:a16="http://schemas.microsoft.com/office/drawing/2014/main" id="{9A91DF5B-063F-C630-B288-511796C5C752}"/>
              </a:ext>
            </a:extLst>
          </p:cNvPr>
          <p:cNvSpPr txBox="1">
            <a:spLocks/>
          </p:cNvSpPr>
          <p:nvPr/>
        </p:nvSpPr>
        <p:spPr bwMode="auto">
          <a:xfrm>
            <a:off x="1434856" y="3928173"/>
            <a:ext cx="6668127"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has </a:t>
            </a:r>
            <a:r>
              <a:rPr lang="en-US" sz="1650" b="1" dirty="0">
                <a:solidFill>
                  <a:schemeClr val="accent1"/>
                </a:solidFill>
                <a:latin typeface="Arial" panose="020B0604020202020204" pitchFamily="34" charset="0"/>
                <a:cs typeface="Arial" panose="020B0604020202020204" pitchFamily="34" charset="0"/>
              </a:rPr>
              <a:t>not shown up</a:t>
            </a:r>
            <a:r>
              <a:rPr lang="en-US" sz="1650" dirty="0">
                <a:latin typeface="Arial" panose="020B0604020202020204" pitchFamily="34" charset="0"/>
                <a:cs typeface="Arial" panose="020B0604020202020204" pitchFamily="34" charset="0"/>
              </a:rPr>
              <a:t> for scheduled appointment</a:t>
            </a:r>
          </a:p>
        </p:txBody>
      </p:sp>
      <p:sp>
        <p:nvSpPr>
          <p:cNvPr id="43" name="Text Placeholder 2">
            <a:extLst>
              <a:ext uri="{FF2B5EF4-FFF2-40B4-BE49-F238E27FC236}">
                <a16:creationId xmlns:a16="http://schemas.microsoft.com/office/drawing/2014/main" id="{21559F0C-75C6-4CB8-B192-AC684B35C1F0}"/>
              </a:ext>
            </a:extLst>
          </p:cNvPr>
          <p:cNvSpPr txBox="1">
            <a:spLocks/>
          </p:cNvSpPr>
          <p:nvPr/>
        </p:nvSpPr>
        <p:spPr bwMode="auto">
          <a:xfrm>
            <a:off x="1434857" y="4632337"/>
            <a:ext cx="7545514"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reduced initially but is now </a:t>
            </a:r>
            <a:r>
              <a:rPr lang="en-US" sz="1650" b="1" dirty="0">
                <a:solidFill>
                  <a:schemeClr val="accent1"/>
                </a:solidFill>
                <a:latin typeface="Arial" panose="020B0604020202020204" pitchFamily="34" charset="0"/>
                <a:cs typeface="Arial" panose="020B0604020202020204" pitchFamily="34" charset="0"/>
              </a:rPr>
              <a:t>maintaining same level of smoking</a:t>
            </a:r>
            <a:r>
              <a:rPr lang="en-US" sz="1650" dirty="0">
                <a:solidFill>
                  <a:schemeClr val="accent1"/>
                </a:solidFill>
                <a:latin typeface="Arial" panose="020B0604020202020204" pitchFamily="34" charset="0"/>
                <a:cs typeface="Arial" panose="020B0604020202020204" pitchFamily="34" charset="0"/>
              </a:rPr>
              <a:t> </a:t>
            </a:r>
          </a:p>
        </p:txBody>
      </p:sp>
      <p:sp>
        <p:nvSpPr>
          <p:cNvPr id="45" name="Text Placeholder 2">
            <a:extLst>
              <a:ext uri="{FF2B5EF4-FFF2-40B4-BE49-F238E27FC236}">
                <a16:creationId xmlns:a16="http://schemas.microsoft.com/office/drawing/2014/main" id="{F2FA1A32-A2B3-2795-3FDC-F706C4149B94}"/>
              </a:ext>
            </a:extLst>
          </p:cNvPr>
          <p:cNvSpPr txBox="1">
            <a:spLocks/>
          </p:cNvSpPr>
          <p:nvPr/>
        </p:nvSpPr>
        <p:spPr bwMode="auto">
          <a:xfrm>
            <a:off x="1434857" y="5336503"/>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sz="1650" dirty="0">
                <a:latin typeface="Arial" panose="020B0604020202020204" pitchFamily="34" charset="0"/>
                <a:cs typeface="Arial" panose="020B0604020202020204" pitchFamily="34" charset="0"/>
              </a:rPr>
              <a:t>Patient </a:t>
            </a:r>
            <a:r>
              <a:rPr lang="en-US" sz="1650" b="1" dirty="0">
                <a:solidFill>
                  <a:schemeClr val="accent1"/>
                </a:solidFill>
                <a:latin typeface="Arial" panose="020B0604020202020204" pitchFamily="34" charset="0"/>
                <a:cs typeface="Arial" panose="020B0604020202020204" pitchFamily="34" charset="0"/>
              </a:rPr>
              <a:t>no longer placing effort</a:t>
            </a:r>
            <a:r>
              <a:rPr lang="en-US" sz="1650" dirty="0">
                <a:latin typeface="Arial" panose="020B0604020202020204" pitchFamily="34" charset="0"/>
                <a:cs typeface="Arial" panose="020B0604020202020204" pitchFamily="34" charset="0"/>
              </a:rPr>
              <a:t> into reducing </a:t>
            </a:r>
          </a:p>
        </p:txBody>
      </p:sp>
      <p:grpSp>
        <p:nvGrpSpPr>
          <p:cNvPr id="50" name="Group 49">
            <a:extLst>
              <a:ext uri="{FF2B5EF4-FFF2-40B4-BE49-F238E27FC236}">
                <a16:creationId xmlns:a16="http://schemas.microsoft.com/office/drawing/2014/main" id="{606B18C9-6566-89B0-2823-A363F08EF361}"/>
              </a:ext>
            </a:extLst>
          </p:cNvPr>
          <p:cNvGrpSpPr/>
          <p:nvPr/>
        </p:nvGrpSpPr>
        <p:grpSpPr>
          <a:xfrm>
            <a:off x="684213" y="3870630"/>
            <a:ext cx="604058" cy="604058"/>
            <a:chOff x="684213" y="3870630"/>
            <a:chExt cx="604058" cy="604058"/>
          </a:xfrm>
        </p:grpSpPr>
        <p:sp>
          <p:nvSpPr>
            <p:cNvPr id="42" name="Rectangle 41">
              <a:extLst>
                <a:ext uri="{FF2B5EF4-FFF2-40B4-BE49-F238E27FC236}">
                  <a16:creationId xmlns:a16="http://schemas.microsoft.com/office/drawing/2014/main" id="{43FAC532-A3B6-4138-905D-DFA13D245C13}"/>
                </a:ext>
              </a:extLst>
            </p:cNvPr>
            <p:cNvSpPr/>
            <p:nvPr/>
          </p:nvSpPr>
          <p:spPr bwMode="auto">
            <a:xfrm>
              <a:off x="684213" y="3870630"/>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20" name="Group 19">
              <a:extLst>
                <a:ext uri="{FF2B5EF4-FFF2-40B4-BE49-F238E27FC236}">
                  <a16:creationId xmlns:a16="http://schemas.microsoft.com/office/drawing/2014/main" id="{55E2EE01-E172-34E5-1907-3DE8E9EBC418}"/>
                </a:ext>
              </a:extLst>
            </p:cNvPr>
            <p:cNvGrpSpPr/>
            <p:nvPr/>
          </p:nvGrpSpPr>
          <p:grpSpPr>
            <a:xfrm>
              <a:off x="807379" y="3953433"/>
              <a:ext cx="357727" cy="398123"/>
              <a:chOff x="7616190" y="2597834"/>
              <a:chExt cx="443674" cy="493776"/>
            </a:xfrm>
          </p:grpSpPr>
          <p:sp>
            <p:nvSpPr>
              <p:cNvPr id="21" name="Freeform 20">
                <a:extLst>
                  <a:ext uri="{FF2B5EF4-FFF2-40B4-BE49-F238E27FC236}">
                    <a16:creationId xmlns:a16="http://schemas.microsoft.com/office/drawing/2014/main" id="{A5B230C5-4FD1-AE38-6268-356283417EFA}"/>
                  </a:ext>
                </a:extLst>
              </p:cNvPr>
              <p:cNvSpPr/>
              <p:nvPr/>
            </p:nvSpPr>
            <p:spPr>
              <a:xfrm>
                <a:off x="7692866" y="2597834"/>
                <a:ext cx="40576" cy="105155"/>
              </a:xfrm>
              <a:custGeom>
                <a:avLst/>
                <a:gdLst>
                  <a:gd name="connsiteX0" fmla="*/ 40576 w 40576"/>
                  <a:gd name="connsiteY0" fmla="*/ 84868 h 105155"/>
                  <a:gd name="connsiteX1" fmla="*/ 20288 w 40576"/>
                  <a:gd name="connsiteY1" fmla="*/ 105156 h 105155"/>
                  <a:gd name="connsiteX2" fmla="*/ 0 w 40576"/>
                  <a:gd name="connsiteY2" fmla="*/ 84868 h 105155"/>
                  <a:gd name="connsiteX3" fmla="*/ 0 w 40576"/>
                  <a:gd name="connsiteY3" fmla="*/ 20288 h 105155"/>
                  <a:gd name="connsiteX4" fmla="*/ 20288 w 40576"/>
                  <a:gd name="connsiteY4" fmla="*/ 0 h 105155"/>
                  <a:gd name="connsiteX5" fmla="*/ 40576 w 40576"/>
                  <a:gd name="connsiteY5" fmla="*/ 20288 h 105155"/>
                  <a:gd name="connsiteX6" fmla="*/ 40576 w 40576"/>
                  <a:gd name="connsiteY6" fmla="*/ 84868 h 10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76" h="105155">
                    <a:moveTo>
                      <a:pt x="40576" y="84868"/>
                    </a:moveTo>
                    <a:cubicBezTo>
                      <a:pt x="40576" y="96107"/>
                      <a:pt x="31528" y="105156"/>
                      <a:pt x="20288" y="105156"/>
                    </a:cubicBezTo>
                    <a:cubicBezTo>
                      <a:pt x="9049" y="105156"/>
                      <a:pt x="0" y="96012"/>
                      <a:pt x="0" y="84868"/>
                    </a:cubicBezTo>
                    <a:lnTo>
                      <a:pt x="0" y="20288"/>
                    </a:lnTo>
                    <a:cubicBezTo>
                      <a:pt x="0" y="9049"/>
                      <a:pt x="9144" y="0"/>
                      <a:pt x="20288" y="0"/>
                    </a:cubicBezTo>
                    <a:cubicBezTo>
                      <a:pt x="31528" y="0"/>
                      <a:pt x="40576" y="9144"/>
                      <a:pt x="40576" y="20288"/>
                    </a:cubicBezTo>
                    <a:lnTo>
                      <a:pt x="40576" y="84868"/>
                    </a:lnTo>
                    <a:close/>
                  </a:path>
                </a:pathLst>
              </a:custGeom>
              <a:solidFill>
                <a:schemeClr val="bg1"/>
              </a:solidFill>
              <a:ln w="9525"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73059276-6962-76BD-11CB-7F9A1C48FF59}"/>
                  </a:ext>
                </a:extLst>
              </p:cNvPr>
              <p:cNvSpPr/>
              <p:nvPr/>
            </p:nvSpPr>
            <p:spPr>
              <a:xfrm>
                <a:off x="7616190" y="2656413"/>
                <a:ext cx="443674" cy="435197"/>
              </a:xfrm>
              <a:custGeom>
                <a:avLst/>
                <a:gdLst>
                  <a:gd name="connsiteX0" fmla="*/ 417385 w 443674"/>
                  <a:gd name="connsiteY0" fmla="*/ 0 h 435197"/>
                  <a:gd name="connsiteX1" fmla="*/ 391001 w 443674"/>
                  <a:gd name="connsiteY1" fmla="*/ 0 h 435197"/>
                  <a:gd name="connsiteX2" fmla="*/ 391001 w 443674"/>
                  <a:gd name="connsiteY2" fmla="*/ 26194 h 435197"/>
                  <a:gd name="connsiteX3" fmla="*/ 346805 w 443674"/>
                  <a:gd name="connsiteY3" fmla="*/ 70390 h 435197"/>
                  <a:gd name="connsiteX4" fmla="*/ 302609 w 443674"/>
                  <a:gd name="connsiteY4" fmla="*/ 26194 h 435197"/>
                  <a:gd name="connsiteX5" fmla="*/ 302609 w 443674"/>
                  <a:gd name="connsiteY5" fmla="*/ 0 h 435197"/>
                  <a:gd name="connsiteX6" fmla="*/ 141161 w 443674"/>
                  <a:gd name="connsiteY6" fmla="*/ 0 h 435197"/>
                  <a:gd name="connsiteX7" fmla="*/ 141161 w 443674"/>
                  <a:gd name="connsiteY7" fmla="*/ 26194 h 435197"/>
                  <a:gd name="connsiteX8" fmla="*/ 96965 w 443674"/>
                  <a:gd name="connsiteY8" fmla="*/ 70390 h 435197"/>
                  <a:gd name="connsiteX9" fmla="*/ 52769 w 443674"/>
                  <a:gd name="connsiteY9" fmla="*/ 26194 h 435197"/>
                  <a:gd name="connsiteX10" fmla="*/ 52769 w 443674"/>
                  <a:gd name="connsiteY10" fmla="*/ 0 h 435197"/>
                  <a:gd name="connsiteX11" fmla="*/ 26384 w 443674"/>
                  <a:gd name="connsiteY11" fmla="*/ 0 h 435197"/>
                  <a:gd name="connsiteX12" fmla="*/ 0 w 443674"/>
                  <a:gd name="connsiteY12" fmla="*/ 26384 h 435197"/>
                  <a:gd name="connsiteX13" fmla="*/ 0 w 443674"/>
                  <a:gd name="connsiteY13" fmla="*/ 408813 h 435197"/>
                  <a:gd name="connsiteX14" fmla="*/ 26384 w 443674"/>
                  <a:gd name="connsiteY14" fmla="*/ 435197 h 435197"/>
                  <a:gd name="connsiteX15" fmla="*/ 417290 w 443674"/>
                  <a:gd name="connsiteY15" fmla="*/ 435197 h 435197"/>
                  <a:gd name="connsiteX16" fmla="*/ 443675 w 443674"/>
                  <a:gd name="connsiteY16" fmla="*/ 408813 h 435197"/>
                  <a:gd name="connsiteX17" fmla="*/ 443675 w 443674"/>
                  <a:gd name="connsiteY17" fmla="*/ 26384 h 435197"/>
                  <a:gd name="connsiteX18" fmla="*/ 417385 w 443674"/>
                  <a:gd name="connsiteY18" fmla="*/ 0 h 435197"/>
                  <a:gd name="connsiteX19" fmla="*/ 413766 w 443674"/>
                  <a:gd name="connsiteY19" fmla="*/ 390906 h 435197"/>
                  <a:gd name="connsiteX20" fmla="*/ 399383 w 443674"/>
                  <a:gd name="connsiteY20" fmla="*/ 405289 h 435197"/>
                  <a:gd name="connsiteX21" fmla="*/ 44387 w 443674"/>
                  <a:gd name="connsiteY21" fmla="*/ 405289 h 435197"/>
                  <a:gd name="connsiteX22" fmla="*/ 30004 w 443674"/>
                  <a:gd name="connsiteY22" fmla="*/ 390906 h 435197"/>
                  <a:gd name="connsiteX23" fmla="*/ 30004 w 443674"/>
                  <a:gd name="connsiteY23" fmla="*/ 118300 h 435197"/>
                  <a:gd name="connsiteX24" fmla="*/ 44387 w 443674"/>
                  <a:gd name="connsiteY24" fmla="*/ 103918 h 435197"/>
                  <a:gd name="connsiteX25" fmla="*/ 399479 w 443674"/>
                  <a:gd name="connsiteY25" fmla="*/ 103918 h 435197"/>
                  <a:gd name="connsiteX26" fmla="*/ 413861 w 443674"/>
                  <a:gd name="connsiteY26" fmla="*/ 118300 h 435197"/>
                  <a:gd name="connsiteX27" fmla="*/ 413861 w 443674"/>
                  <a:gd name="connsiteY27" fmla="*/ 390906 h 43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43674" h="435197">
                    <a:moveTo>
                      <a:pt x="417385" y="0"/>
                    </a:moveTo>
                    <a:lnTo>
                      <a:pt x="391001" y="0"/>
                    </a:lnTo>
                    <a:lnTo>
                      <a:pt x="391001" y="26194"/>
                    </a:lnTo>
                    <a:cubicBezTo>
                      <a:pt x="391001" y="50578"/>
                      <a:pt x="371189" y="70390"/>
                      <a:pt x="346805" y="70390"/>
                    </a:cubicBezTo>
                    <a:cubicBezTo>
                      <a:pt x="322421" y="70390"/>
                      <a:pt x="302609" y="50578"/>
                      <a:pt x="302609" y="26194"/>
                    </a:cubicBezTo>
                    <a:lnTo>
                      <a:pt x="302609" y="0"/>
                    </a:lnTo>
                    <a:lnTo>
                      <a:pt x="141161" y="0"/>
                    </a:lnTo>
                    <a:lnTo>
                      <a:pt x="141161" y="26194"/>
                    </a:lnTo>
                    <a:cubicBezTo>
                      <a:pt x="141161" y="50578"/>
                      <a:pt x="121349" y="70390"/>
                      <a:pt x="96965" y="70390"/>
                    </a:cubicBezTo>
                    <a:cubicBezTo>
                      <a:pt x="72581" y="70390"/>
                      <a:pt x="52769" y="50578"/>
                      <a:pt x="52769" y="26194"/>
                    </a:cubicBezTo>
                    <a:lnTo>
                      <a:pt x="52769" y="0"/>
                    </a:lnTo>
                    <a:lnTo>
                      <a:pt x="26384" y="0"/>
                    </a:lnTo>
                    <a:cubicBezTo>
                      <a:pt x="11811" y="0"/>
                      <a:pt x="0" y="11811"/>
                      <a:pt x="0" y="26384"/>
                    </a:cubicBezTo>
                    <a:lnTo>
                      <a:pt x="0" y="408813"/>
                    </a:lnTo>
                    <a:cubicBezTo>
                      <a:pt x="0" y="423291"/>
                      <a:pt x="11811" y="435197"/>
                      <a:pt x="26384" y="435197"/>
                    </a:cubicBezTo>
                    <a:lnTo>
                      <a:pt x="417290" y="435197"/>
                    </a:lnTo>
                    <a:cubicBezTo>
                      <a:pt x="431864" y="435197"/>
                      <a:pt x="443675" y="423386"/>
                      <a:pt x="443675" y="408813"/>
                    </a:cubicBezTo>
                    <a:lnTo>
                      <a:pt x="443675" y="26384"/>
                    </a:lnTo>
                    <a:cubicBezTo>
                      <a:pt x="443675" y="11811"/>
                      <a:pt x="431864" y="0"/>
                      <a:pt x="417385" y="0"/>
                    </a:cubicBezTo>
                    <a:close/>
                    <a:moveTo>
                      <a:pt x="413766" y="390906"/>
                    </a:moveTo>
                    <a:cubicBezTo>
                      <a:pt x="413766" y="398812"/>
                      <a:pt x="407384" y="405289"/>
                      <a:pt x="399383" y="405289"/>
                    </a:cubicBezTo>
                    <a:lnTo>
                      <a:pt x="44387" y="405289"/>
                    </a:lnTo>
                    <a:cubicBezTo>
                      <a:pt x="36481" y="405289"/>
                      <a:pt x="30004" y="398812"/>
                      <a:pt x="30004" y="390906"/>
                    </a:cubicBezTo>
                    <a:lnTo>
                      <a:pt x="30004" y="118300"/>
                    </a:lnTo>
                    <a:cubicBezTo>
                      <a:pt x="30004" y="110395"/>
                      <a:pt x="36385" y="103918"/>
                      <a:pt x="44387" y="103918"/>
                    </a:cubicBezTo>
                    <a:lnTo>
                      <a:pt x="399479" y="103918"/>
                    </a:lnTo>
                    <a:cubicBezTo>
                      <a:pt x="407384" y="103918"/>
                      <a:pt x="413861" y="110395"/>
                      <a:pt x="413861" y="118300"/>
                    </a:cubicBezTo>
                    <a:lnTo>
                      <a:pt x="413861" y="390906"/>
                    </a:lnTo>
                    <a:close/>
                  </a:path>
                </a:pathLst>
              </a:custGeom>
              <a:solidFill>
                <a:schemeClr val="bg1"/>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9C2AD517-B965-F87E-BAE4-EC9D698EF5BD}"/>
                  </a:ext>
                </a:extLst>
              </p:cNvPr>
              <p:cNvSpPr/>
              <p:nvPr/>
            </p:nvSpPr>
            <p:spPr>
              <a:xfrm>
                <a:off x="7942707" y="2597834"/>
                <a:ext cx="40576" cy="105155"/>
              </a:xfrm>
              <a:custGeom>
                <a:avLst/>
                <a:gdLst>
                  <a:gd name="connsiteX0" fmla="*/ 0 w 40576"/>
                  <a:gd name="connsiteY0" fmla="*/ 84868 h 105155"/>
                  <a:gd name="connsiteX1" fmla="*/ 0 w 40576"/>
                  <a:gd name="connsiteY1" fmla="*/ 20288 h 105155"/>
                  <a:gd name="connsiteX2" fmla="*/ 20288 w 40576"/>
                  <a:gd name="connsiteY2" fmla="*/ 0 h 105155"/>
                  <a:gd name="connsiteX3" fmla="*/ 40576 w 40576"/>
                  <a:gd name="connsiteY3" fmla="*/ 20288 h 105155"/>
                  <a:gd name="connsiteX4" fmla="*/ 40576 w 40576"/>
                  <a:gd name="connsiteY4" fmla="*/ 84868 h 105155"/>
                  <a:gd name="connsiteX5" fmla="*/ 20288 w 40576"/>
                  <a:gd name="connsiteY5" fmla="*/ 105156 h 105155"/>
                  <a:gd name="connsiteX6" fmla="*/ 0 w 40576"/>
                  <a:gd name="connsiteY6" fmla="*/ 84868 h 10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76" h="105155">
                    <a:moveTo>
                      <a:pt x="0" y="84868"/>
                    </a:moveTo>
                    <a:lnTo>
                      <a:pt x="0" y="20288"/>
                    </a:lnTo>
                    <a:cubicBezTo>
                      <a:pt x="0" y="9049"/>
                      <a:pt x="9049" y="0"/>
                      <a:pt x="20288" y="0"/>
                    </a:cubicBezTo>
                    <a:cubicBezTo>
                      <a:pt x="31528" y="0"/>
                      <a:pt x="40576" y="9144"/>
                      <a:pt x="40576" y="20288"/>
                    </a:cubicBezTo>
                    <a:lnTo>
                      <a:pt x="40576" y="84868"/>
                    </a:lnTo>
                    <a:cubicBezTo>
                      <a:pt x="40576" y="96107"/>
                      <a:pt x="31432" y="105156"/>
                      <a:pt x="20288" y="105156"/>
                    </a:cubicBezTo>
                    <a:cubicBezTo>
                      <a:pt x="9049" y="105156"/>
                      <a:pt x="0" y="96012"/>
                      <a:pt x="0" y="84868"/>
                    </a:cubicBezTo>
                    <a:close/>
                  </a:path>
                </a:pathLst>
              </a:custGeom>
              <a:solidFill>
                <a:schemeClr val="bg1"/>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79B37047-F39E-A89F-A5CC-07B581487A6B}"/>
                  </a:ext>
                </a:extLst>
              </p:cNvPr>
              <p:cNvSpPr/>
              <p:nvPr/>
            </p:nvSpPr>
            <p:spPr>
              <a:xfrm>
                <a:off x="7748397" y="2821290"/>
                <a:ext cx="179355" cy="179355"/>
              </a:xfrm>
              <a:custGeom>
                <a:avLst/>
                <a:gdLst>
                  <a:gd name="connsiteX0" fmla="*/ 145828 w 179355"/>
                  <a:gd name="connsiteY0" fmla="*/ 0 h 179355"/>
                  <a:gd name="connsiteX1" fmla="*/ 179356 w 179355"/>
                  <a:gd name="connsiteY1" fmla="*/ 33623 h 179355"/>
                  <a:gd name="connsiteX2" fmla="*/ 123158 w 179355"/>
                  <a:gd name="connsiteY2" fmla="*/ 89725 h 179355"/>
                  <a:gd name="connsiteX3" fmla="*/ 179356 w 179355"/>
                  <a:gd name="connsiteY3" fmla="*/ 145828 h 179355"/>
                  <a:gd name="connsiteX4" fmla="*/ 145828 w 179355"/>
                  <a:gd name="connsiteY4" fmla="*/ 179356 h 179355"/>
                  <a:gd name="connsiteX5" fmla="*/ 89630 w 179355"/>
                  <a:gd name="connsiteY5" fmla="*/ 123253 h 179355"/>
                  <a:gd name="connsiteX6" fmla="*/ 33528 w 179355"/>
                  <a:gd name="connsiteY6" fmla="*/ 179356 h 179355"/>
                  <a:gd name="connsiteX7" fmla="*/ 0 w 179355"/>
                  <a:gd name="connsiteY7" fmla="*/ 145828 h 179355"/>
                  <a:gd name="connsiteX8" fmla="*/ 56102 w 179355"/>
                  <a:gd name="connsiteY8" fmla="*/ 89725 h 179355"/>
                  <a:gd name="connsiteX9" fmla="*/ 0 w 179355"/>
                  <a:gd name="connsiteY9" fmla="*/ 33528 h 179355"/>
                  <a:gd name="connsiteX10" fmla="*/ 33528 w 179355"/>
                  <a:gd name="connsiteY10" fmla="*/ 0 h 179355"/>
                  <a:gd name="connsiteX11" fmla="*/ 89630 w 179355"/>
                  <a:gd name="connsiteY11" fmla="*/ 56197 h 179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9355" h="179355">
                    <a:moveTo>
                      <a:pt x="145828" y="0"/>
                    </a:moveTo>
                    <a:lnTo>
                      <a:pt x="179356" y="33623"/>
                    </a:lnTo>
                    <a:lnTo>
                      <a:pt x="123158" y="89725"/>
                    </a:lnTo>
                    <a:lnTo>
                      <a:pt x="179356" y="145828"/>
                    </a:lnTo>
                    <a:lnTo>
                      <a:pt x="145828" y="179356"/>
                    </a:lnTo>
                    <a:lnTo>
                      <a:pt x="89630" y="123253"/>
                    </a:lnTo>
                    <a:lnTo>
                      <a:pt x="33528" y="179356"/>
                    </a:lnTo>
                    <a:lnTo>
                      <a:pt x="0" y="145828"/>
                    </a:lnTo>
                    <a:lnTo>
                      <a:pt x="56102" y="89725"/>
                    </a:lnTo>
                    <a:lnTo>
                      <a:pt x="0" y="33528"/>
                    </a:lnTo>
                    <a:lnTo>
                      <a:pt x="33528" y="0"/>
                    </a:lnTo>
                    <a:lnTo>
                      <a:pt x="89630" y="56197"/>
                    </a:lnTo>
                    <a:close/>
                  </a:path>
                </a:pathLst>
              </a:custGeom>
              <a:solidFill>
                <a:schemeClr val="bg1"/>
              </a:solidFill>
              <a:ln w="9525" cap="flat">
                <a:noFill/>
                <a:prstDash val="solid"/>
                <a:miter/>
              </a:ln>
            </p:spPr>
            <p:txBody>
              <a:bodyPr rtlCol="0" anchor="ctr"/>
              <a:lstStyle/>
              <a:p>
                <a:endParaRPr lang="en-US"/>
              </a:p>
            </p:txBody>
          </p:sp>
        </p:grpSp>
      </p:grpSp>
      <p:grpSp>
        <p:nvGrpSpPr>
          <p:cNvPr id="49" name="Group 48">
            <a:extLst>
              <a:ext uri="{FF2B5EF4-FFF2-40B4-BE49-F238E27FC236}">
                <a16:creationId xmlns:a16="http://schemas.microsoft.com/office/drawing/2014/main" id="{80D5C580-7B7D-AA52-26A8-BD74E88F9571}"/>
              </a:ext>
            </a:extLst>
          </p:cNvPr>
          <p:cNvGrpSpPr/>
          <p:nvPr/>
        </p:nvGrpSpPr>
        <p:grpSpPr>
          <a:xfrm>
            <a:off x="684213" y="3166466"/>
            <a:ext cx="604058" cy="604058"/>
            <a:chOff x="684213" y="3166466"/>
            <a:chExt cx="604058" cy="604058"/>
          </a:xfrm>
        </p:grpSpPr>
        <p:sp>
          <p:nvSpPr>
            <p:cNvPr id="33" name="Rectangle 32">
              <a:extLst>
                <a:ext uri="{FF2B5EF4-FFF2-40B4-BE49-F238E27FC236}">
                  <a16:creationId xmlns:a16="http://schemas.microsoft.com/office/drawing/2014/main" id="{77F7C5B6-75A8-3A1C-1679-855A5CA6F198}"/>
                </a:ext>
              </a:extLst>
            </p:cNvPr>
            <p:cNvSpPr/>
            <p:nvPr/>
          </p:nvSpPr>
          <p:spPr bwMode="auto">
            <a:xfrm>
              <a:off x="684213" y="3166466"/>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Freeform 10">
              <a:extLst>
                <a:ext uri="{FF2B5EF4-FFF2-40B4-BE49-F238E27FC236}">
                  <a16:creationId xmlns:a16="http://schemas.microsoft.com/office/drawing/2014/main" id="{72CE5259-0974-4D71-7459-FACAF7760835}"/>
                </a:ext>
              </a:extLst>
            </p:cNvPr>
            <p:cNvSpPr/>
            <p:nvPr/>
          </p:nvSpPr>
          <p:spPr>
            <a:xfrm>
              <a:off x="846229" y="3328482"/>
              <a:ext cx="280027" cy="280027"/>
            </a:xfrm>
            <a:custGeom>
              <a:avLst/>
              <a:gdLst>
                <a:gd name="connsiteX0" fmla="*/ 419100 w 457200"/>
                <a:gd name="connsiteY0" fmla="*/ 152400 h 457200"/>
                <a:gd name="connsiteX1" fmla="*/ 304800 w 457200"/>
                <a:gd name="connsiteY1" fmla="*/ 152400 h 457200"/>
                <a:gd name="connsiteX2" fmla="*/ 304800 w 457200"/>
                <a:gd name="connsiteY2" fmla="*/ 38100 h 457200"/>
                <a:gd name="connsiteX3" fmla="*/ 266700 w 457200"/>
                <a:gd name="connsiteY3" fmla="*/ 0 h 457200"/>
                <a:gd name="connsiteX4" fmla="*/ 190500 w 457200"/>
                <a:gd name="connsiteY4" fmla="*/ 0 h 457200"/>
                <a:gd name="connsiteX5" fmla="*/ 152400 w 457200"/>
                <a:gd name="connsiteY5" fmla="*/ 38100 h 457200"/>
                <a:gd name="connsiteX6" fmla="*/ 152400 w 457200"/>
                <a:gd name="connsiteY6" fmla="*/ 152400 h 457200"/>
                <a:gd name="connsiteX7" fmla="*/ 38100 w 457200"/>
                <a:gd name="connsiteY7" fmla="*/ 152400 h 457200"/>
                <a:gd name="connsiteX8" fmla="*/ 0 w 457200"/>
                <a:gd name="connsiteY8" fmla="*/ 190500 h 457200"/>
                <a:gd name="connsiteX9" fmla="*/ 0 w 457200"/>
                <a:gd name="connsiteY9" fmla="*/ 266700 h 457200"/>
                <a:gd name="connsiteX10" fmla="*/ 38100 w 457200"/>
                <a:gd name="connsiteY10" fmla="*/ 304800 h 457200"/>
                <a:gd name="connsiteX11" fmla="*/ 152400 w 457200"/>
                <a:gd name="connsiteY11" fmla="*/ 304800 h 457200"/>
                <a:gd name="connsiteX12" fmla="*/ 152400 w 457200"/>
                <a:gd name="connsiteY12" fmla="*/ 419100 h 457200"/>
                <a:gd name="connsiteX13" fmla="*/ 190500 w 457200"/>
                <a:gd name="connsiteY13" fmla="*/ 457200 h 457200"/>
                <a:gd name="connsiteX14" fmla="*/ 266700 w 457200"/>
                <a:gd name="connsiteY14" fmla="*/ 457200 h 457200"/>
                <a:gd name="connsiteX15" fmla="*/ 304800 w 457200"/>
                <a:gd name="connsiteY15" fmla="*/ 419100 h 457200"/>
                <a:gd name="connsiteX16" fmla="*/ 304800 w 457200"/>
                <a:gd name="connsiteY16" fmla="*/ 304800 h 457200"/>
                <a:gd name="connsiteX17" fmla="*/ 419100 w 457200"/>
                <a:gd name="connsiteY17" fmla="*/ 304800 h 457200"/>
                <a:gd name="connsiteX18" fmla="*/ 457200 w 457200"/>
                <a:gd name="connsiteY18" fmla="*/ 266700 h 457200"/>
                <a:gd name="connsiteX19" fmla="*/ 457200 w 457200"/>
                <a:gd name="connsiteY19" fmla="*/ 190500 h 457200"/>
                <a:gd name="connsiteX20" fmla="*/ 419100 w 457200"/>
                <a:gd name="connsiteY20" fmla="*/ 1524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 h="457200">
                  <a:moveTo>
                    <a:pt x="419100" y="152400"/>
                  </a:moveTo>
                  <a:lnTo>
                    <a:pt x="304800" y="152400"/>
                  </a:lnTo>
                  <a:lnTo>
                    <a:pt x="304800" y="38100"/>
                  </a:lnTo>
                  <a:cubicBezTo>
                    <a:pt x="304800" y="17145"/>
                    <a:pt x="287655" y="0"/>
                    <a:pt x="266700" y="0"/>
                  </a:cubicBezTo>
                  <a:lnTo>
                    <a:pt x="190500" y="0"/>
                  </a:lnTo>
                  <a:cubicBezTo>
                    <a:pt x="169545" y="0"/>
                    <a:pt x="152400" y="17145"/>
                    <a:pt x="152400" y="38100"/>
                  </a:cubicBezTo>
                  <a:lnTo>
                    <a:pt x="152400" y="152400"/>
                  </a:lnTo>
                  <a:lnTo>
                    <a:pt x="38100" y="152400"/>
                  </a:lnTo>
                  <a:cubicBezTo>
                    <a:pt x="17145" y="152400"/>
                    <a:pt x="0" y="169545"/>
                    <a:pt x="0" y="190500"/>
                  </a:cubicBezTo>
                  <a:lnTo>
                    <a:pt x="0" y="266700"/>
                  </a:lnTo>
                  <a:cubicBezTo>
                    <a:pt x="0" y="287655"/>
                    <a:pt x="17145" y="304800"/>
                    <a:pt x="38100" y="304800"/>
                  </a:cubicBezTo>
                  <a:lnTo>
                    <a:pt x="152400" y="304800"/>
                  </a:lnTo>
                  <a:lnTo>
                    <a:pt x="152400" y="419100"/>
                  </a:lnTo>
                  <a:cubicBezTo>
                    <a:pt x="152400" y="440055"/>
                    <a:pt x="169545" y="457200"/>
                    <a:pt x="190500" y="457200"/>
                  </a:cubicBezTo>
                  <a:lnTo>
                    <a:pt x="266700" y="457200"/>
                  </a:lnTo>
                  <a:cubicBezTo>
                    <a:pt x="287655" y="457200"/>
                    <a:pt x="304800" y="440055"/>
                    <a:pt x="304800" y="419100"/>
                  </a:cubicBezTo>
                  <a:lnTo>
                    <a:pt x="304800" y="304800"/>
                  </a:lnTo>
                  <a:lnTo>
                    <a:pt x="419100" y="304800"/>
                  </a:lnTo>
                  <a:cubicBezTo>
                    <a:pt x="440055" y="304800"/>
                    <a:pt x="457200" y="287655"/>
                    <a:pt x="457200" y="266700"/>
                  </a:cubicBezTo>
                  <a:lnTo>
                    <a:pt x="457200" y="190500"/>
                  </a:lnTo>
                  <a:cubicBezTo>
                    <a:pt x="457200" y="169545"/>
                    <a:pt x="440055" y="152400"/>
                    <a:pt x="419100" y="152400"/>
                  </a:cubicBezTo>
                  <a:close/>
                </a:path>
              </a:pathLst>
            </a:custGeom>
            <a:solidFill>
              <a:schemeClr val="bg1"/>
            </a:solidFill>
            <a:ln w="9525" cap="flat">
              <a:noFill/>
              <a:prstDash val="solid"/>
              <a:miter/>
            </a:ln>
          </p:spPr>
          <p:txBody>
            <a:bodyPr rtlCol="0" anchor="ctr"/>
            <a:lstStyle/>
            <a:p>
              <a:endParaRPr lang="en-US"/>
            </a:p>
          </p:txBody>
        </p:sp>
      </p:grpSp>
      <p:grpSp>
        <p:nvGrpSpPr>
          <p:cNvPr id="14" name="Group 13">
            <a:extLst>
              <a:ext uri="{FF2B5EF4-FFF2-40B4-BE49-F238E27FC236}">
                <a16:creationId xmlns:a16="http://schemas.microsoft.com/office/drawing/2014/main" id="{5888F050-6BA0-C229-F073-B92F7CBFF61F}"/>
              </a:ext>
            </a:extLst>
          </p:cNvPr>
          <p:cNvGrpSpPr/>
          <p:nvPr/>
        </p:nvGrpSpPr>
        <p:grpSpPr>
          <a:xfrm>
            <a:off x="684213" y="5278960"/>
            <a:ext cx="604058" cy="604058"/>
            <a:chOff x="684213" y="5278960"/>
            <a:chExt cx="604058" cy="604058"/>
          </a:xfrm>
        </p:grpSpPr>
        <p:sp>
          <p:nvSpPr>
            <p:cNvPr id="46" name="Rectangle 45">
              <a:extLst>
                <a:ext uri="{FF2B5EF4-FFF2-40B4-BE49-F238E27FC236}">
                  <a16:creationId xmlns:a16="http://schemas.microsoft.com/office/drawing/2014/main" id="{34CE7BBC-22AA-AA6F-9AFF-82D4DB9B1C5A}"/>
                </a:ext>
              </a:extLst>
            </p:cNvPr>
            <p:cNvSpPr/>
            <p:nvPr/>
          </p:nvSpPr>
          <p:spPr bwMode="auto">
            <a:xfrm>
              <a:off x="684213" y="5278960"/>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2" name="Graphic 9" descr="Line arrow: Horizontal U-turn with solid fill">
              <a:extLst>
                <a:ext uri="{FF2B5EF4-FFF2-40B4-BE49-F238E27FC236}">
                  <a16:creationId xmlns:a16="http://schemas.microsoft.com/office/drawing/2014/main" id="{6709C926-2EB0-3C87-7718-4CC13F137E0F}"/>
                </a:ext>
              </a:extLst>
            </p:cNvPr>
            <p:cNvSpPr/>
            <p:nvPr/>
          </p:nvSpPr>
          <p:spPr>
            <a:xfrm rot="2700000">
              <a:off x="841460" y="5450285"/>
              <a:ext cx="349991" cy="226825"/>
            </a:xfrm>
            <a:custGeom>
              <a:avLst/>
              <a:gdLst>
                <a:gd name="connsiteX0" fmla="*/ 311467 w 408164"/>
                <a:gd name="connsiteY0" fmla="*/ 71132 h 264526"/>
                <a:gd name="connsiteX1" fmla="*/ 52929 w 408164"/>
                <a:gd name="connsiteY1" fmla="*/ 71132 h 264526"/>
                <a:gd name="connsiteX2" fmla="*/ 98224 w 408164"/>
                <a:gd name="connsiteY2" fmla="*/ 25837 h 264526"/>
                <a:gd name="connsiteX3" fmla="*/ 97715 w 408164"/>
                <a:gd name="connsiteY3" fmla="*/ 4462 h 264526"/>
                <a:gd name="connsiteX4" fmla="*/ 76340 w 408164"/>
                <a:gd name="connsiteY4" fmla="*/ 3953 h 264526"/>
                <a:gd name="connsiteX5" fmla="*/ 4580 w 408164"/>
                <a:gd name="connsiteY5" fmla="*/ 76221 h 264526"/>
                <a:gd name="connsiteX6" fmla="*/ 1018 w 408164"/>
                <a:gd name="connsiteY6" fmla="*/ 81311 h 264526"/>
                <a:gd name="connsiteX7" fmla="*/ 1018 w 408164"/>
                <a:gd name="connsiteY7" fmla="*/ 81311 h 264526"/>
                <a:gd name="connsiteX8" fmla="*/ 509 w 408164"/>
                <a:gd name="connsiteY8" fmla="*/ 82838 h 264526"/>
                <a:gd name="connsiteX9" fmla="*/ 0 w 408164"/>
                <a:gd name="connsiteY9" fmla="*/ 83855 h 264526"/>
                <a:gd name="connsiteX10" fmla="*/ 0 w 408164"/>
                <a:gd name="connsiteY10" fmla="*/ 85382 h 264526"/>
                <a:gd name="connsiteX11" fmla="*/ 509 w 408164"/>
                <a:gd name="connsiteY11" fmla="*/ 86909 h 264526"/>
                <a:gd name="connsiteX12" fmla="*/ 509 w 408164"/>
                <a:gd name="connsiteY12" fmla="*/ 87927 h 264526"/>
                <a:gd name="connsiteX13" fmla="*/ 5089 w 408164"/>
                <a:gd name="connsiteY13" fmla="*/ 97597 h 264526"/>
                <a:gd name="connsiteX14" fmla="*/ 76849 w 408164"/>
                <a:gd name="connsiteY14" fmla="*/ 169865 h 264526"/>
                <a:gd name="connsiteX15" fmla="*/ 98224 w 408164"/>
                <a:gd name="connsiteY15" fmla="*/ 169356 h 264526"/>
                <a:gd name="connsiteX16" fmla="*/ 98733 w 408164"/>
                <a:gd name="connsiteY16" fmla="*/ 147981 h 264526"/>
                <a:gd name="connsiteX17" fmla="*/ 51402 w 408164"/>
                <a:gd name="connsiteY17" fmla="*/ 101668 h 264526"/>
                <a:gd name="connsiteX18" fmla="*/ 310958 w 408164"/>
                <a:gd name="connsiteY18" fmla="*/ 101668 h 264526"/>
                <a:gd name="connsiteX19" fmla="*/ 377120 w 408164"/>
                <a:gd name="connsiteY19" fmla="*/ 167829 h 264526"/>
                <a:gd name="connsiteX20" fmla="*/ 310958 w 408164"/>
                <a:gd name="connsiteY20" fmla="*/ 233991 h 264526"/>
                <a:gd name="connsiteX21" fmla="*/ 15777 w 408164"/>
                <a:gd name="connsiteY21" fmla="*/ 233991 h 264526"/>
                <a:gd name="connsiteX22" fmla="*/ 509 w 408164"/>
                <a:gd name="connsiteY22" fmla="*/ 249259 h 264526"/>
                <a:gd name="connsiteX23" fmla="*/ 15777 w 408164"/>
                <a:gd name="connsiteY23" fmla="*/ 264527 h 264526"/>
                <a:gd name="connsiteX24" fmla="*/ 311467 w 408164"/>
                <a:gd name="connsiteY24" fmla="*/ 264527 h 264526"/>
                <a:gd name="connsiteX25" fmla="*/ 408165 w 408164"/>
                <a:gd name="connsiteY25" fmla="*/ 167829 h 264526"/>
                <a:gd name="connsiteX26" fmla="*/ 311467 w 408164"/>
                <a:gd name="connsiteY26" fmla="*/ 71132 h 26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8164" h="264526">
                  <a:moveTo>
                    <a:pt x="311467" y="71132"/>
                  </a:moveTo>
                  <a:lnTo>
                    <a:pt x="52929" y="71132"/>
                  </a:lnTo>
                  <a:lnTo>
                    <a:pt x="98224" y="25837"/>
                  </a:lnTo>
                  <a:cubicBezTo>
                    <a:pt x="103822" y="19730"/>
                    <a:pt x="103822" y="10569"/>
                    <a:pt x="97715" y="4462"/>
                  </a:cubicBezTo>
                  <a:cubicBezTo>
                    <a:pt x="92117" y="-1136"/>
                    <a:pt x="82447" y="-1645"/>
                    <a:pt x="76340" y="3953"/>
                  </a:cubicBezTo>
                  <a:lnTo>
                    <a:pt x="4580" y="76221"/>
                  </a:lnTo>
                  <a:cubicBezTo>
                    <a:pt x="3054" y="77748"/>
                    <a:pt x="2036" y="79275"/>
                    <a:pt x="1018" y="81311"/>
                  </a:cubicBezTo>
                  <a:lnTo>
                    <a:pt x="1018" y="81311"/>
                  </a:lnTo>
                  <a:cubicBezTo>
                    <a:pt x="1018" y="81820"/>
                    <a:pt x="509" y="82329"/>
                    <a:pt x="509" y="82838"/>
                  </a:cubicBezTo>
                  <a:cubicBezTo>
                    <a:pt x="509" y="83347"/>
                    <a:pt x="509" y="83347"/>
                    <a:pt x="0" y="83855"/>
                  </a:cubicBezTo>
                  <a:cubicBezTo>
                    <a:pt x="0" y="84364"/>
                    <a:pt x="0" y="84873"/>
                    <a:pt x="0" y="85382"/>
                  </a:cubicBezTo>
                  <a:cubicBezTo>
                    <a:pt x="509" y="86400"/>
                    <a:pt x="509" y="86400"/>
                    <a:pt x="509" y="86909"/>
                  </a:cubicBezTo>
                  <a:cubicBezTo>
                    <a:pt x="509" y="87418"/>
                    <a:pt x="509" y="87418"/>
                    <a:pt x="509" y="87927"/>
                  </a:cubicBezTo>
                  <a:cubicBezTo>
                    <a:pt x="509" y="91489"/>
                    <a:pt x="2545" y="95052"/>
                    <a:pt x="5089" y="97597"/>
                  </a:cubicBezTo>
                  <a:lnTo>
                    <a:pt x="76849" y="169865"/>
                  </a:lnTo>
                  <a:cubicBezTo>
                    <a:pt x="82956" y="175463"/>
                    <a:pt x="92117" y="175463"/>
                    <a:pt x="98224" y="169356"/>
                  </a:cubicBezTo>
                  <a:cubicBezTo>
                    <a:pt x="103822" y="163758"/>
                    <a:pt x="104331" y="154088"/>
                    <a:pt x="98733" y="147981"/>
                  </a:cubicBezTo>
                  <a:lnTo>
                    <a:pt x="51402" y="101668"/>
                  </a:lnTo>
                  <a:lnTo>
                    <a:pt x="310958" y="101668"/>
                  </a:lnTo>
                  <a:cubicBezTo>
                    <a:pt x="347601" y="101668"/>
                    <a:pt x="377120" y="131186"/>
                    <a:pt x="377120" y="167829"/>
                  </a:cubicBezTo>
                  <a:cubicBezTo>
                    <a:pt x="377120" y="204473"/>
                    <a:pt x="347601" y="233991"/>
                    <a:pt x="310958" y="233991"/>
                  </a:cubicBezTo>
                  <a:lnTo>
                    <a:pt x="15777" y="233991"/>
                  </a:lnTo>
                  <a:cubicBezTo>
                    <a:pt x="7125" y="233991"/>
                    <a:pt x="509" y="240607"/>
                    <a:pt x="509" y="249259"/>
                  </a:cubicBezTo>
                  <a:cubicBezTo>
                    <a:pt x="509" y="257911"/>
                    <a:pt x="7125" y="264527"/>
                    <a:pt x="15777" y="264527"/>
                  </a:cubicBezTo>
                  <a:lnTo>
                    <a:pt x="311467" y="264527"/>
                  </a:lnTo>
                  <a:cubicBezTo>
                    <a:pt x="364905" y="264527"/>
                    <a:pt x="408165" y="221267"/>
                    <a:pt x="408165" y="167829"/>
                  </a:cubicBezTo>
                  <a:cubicBezTo>
                    <a:pt x="408165" y="114391"/>
                    <a:pt x="364905" y="71132"/>
                    <a:pt x="311467" y="71132"/>
                  </a:cubicBezTo>
                  <a:close/>
                </a:path>
              </a:pathLst>
            </a:custGeom>
            <a:solidFill>
              <a:schemeClr val="bg1"/>
            </a:solidFill>
            <a:ln w="12700" cap="flat">
              <a:solidFill>
                <a:schemeClr val="bg1"/>
              </a:solidFill>
              <a:prstDash val="solid"/>
              <a:miter/>
            </a:ln>
          </p:spPr>
          <p:txBody>
            <a:bodyPr rtlCol="0" anchor="ctr"/>
            <a:lstStyle/>
            <a:p>
              <a:endParaRPr lang="en-US" dirty="0"/>
            </a:p>
          </p:txBody>
        </p:sp>
      </p:grpSp>
      <p:sp>
        <p:nvSpPr>
          <p:cNvPr id="3" name="Rectangle 1">
            <a:extLst>
              <a:ext uri="{FF2B5EF4-FFF2-40B4-BE49-F238E27FC236}">
                <a16:creationId xmlns:a16="http://schemas.microsoft.com/office/drawing/2014/main" id="{F973FFD3-E2CE-9B5C-19A4-5D847064F37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sng" strike="noStrike" cap="none" normalizeH="0" baseline="0">
                <a:ln>
                  <a:noFill/>
                </a:ln>
                <a:solidFill>
                  <a:srgbClr val="008080"/>
                </a:solidFill>
                <a:effectLst/>
                <a:latin typeface="Candara" panose="020E0502030303020204" pitchFamily="34" charset="0"/>
                <a:ea typeface="Calibri" panose="020F0502020204030204" pitchFamily="34" charset="0"/>
                <a:cs typeface="Calibri" panose="020F0502020204030204" pitchFamily="34" charset="0"/>
              </a:rPr>
              <a:t>exacerbation /relapse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513C32D-6176-D6D0-A6E8-448AF43F5D3C}"/>
              </a:ext>
            </a:extLst>
          </p:cNvPr>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sng" strike="noStrike" cap="none" normalizeH="0" baseline="0">
                <a:ln>
                  <a:noFill/>
                </a:ln>
                <a:solidFill>
                  <a:srgbClr val="008080"/>
                </a:solidFill>
                <a:effectLst/>
                <a:latin typeface="Candara" panose="020E0502030303020204" pitchFamily="34" charset="0"/>
                <a:ea typeface="Calibri" panose="020F0502020204030204" pitchFamily="34" charset="0"/>
                <a:cs typeface="Calibri" panose="020F0502020204030204" pitchFamily="34" charset="0"/>
              </a:rPr>
              <a:t>exacerbation /relapse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3972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3000"/>
                            </p:stCondLst>
                            <p:childTnLst>
                              <p:par>
                                <p:cTn id="21" presetID="10" presetClass="entr" presetSubtype="0" fill="hold" nodeType="afterEffect">
                                  <p:stCondLst>
                                    <p:cond delay="50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4500"/>
                            </p:stCondLst>
                            <p:childTnLst>
                              <p:par>
                                <p:cTn id="29" presetID="10" presetClass="entr" presetSubtype="0" fill="hold" nodeType="afterEffect">
                                  <p:stCondLst>
                                    <p:cond delay="50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par>
                          <p:cTn id="36" fill="hold">
                            <p:stCondLst>
                              <p:cond delay="6000"/>
                            </p:stCondLst>
                            <p:childTnLst>
                              <p:par>
                                <p:cTn id="37" presetID="10" presetClass="entr" presetSubtype="0" fill="hold" nodeType="afterEffect">
                                  <p:stCondLst>
                                    <p:cond delay="50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par>
                          <p:cTn id="44" fill="hold">
                            <p:stCondLst>
                              <p:cond delay="7500"/>
                            </p:stCondLst>
                            <p:childTnLst>
                              <p:par>
                                <p:cTn id="45" presetID="10" presetClass="entr" presetSubtype="0" fill="hold" nodeType="afterEffect">
                                  <p:stCondLst>
                                    <p:cond delay="50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8500"/>
                            </p:stCondLst>
                            <p:childTnLst>
                              <p:par>
                                <p:cTn id="49" presetID="10"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9" grpId="0"/>
      <p:bldP spid="32" grpId="0"/>
      <p:bldP spid="41" grpId="0"/>
      <p:bldP spid="43" grpId="0"/>
      <p:bldP spid="4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168D3-B9EC-5721-F9B8-9E47AE59A194}"/>
              </a:ext>
            </a:extLst>
          </p:cNvPr>
          <p:cNvSpPr>
            <a:spLocks noGrp="1"/>
          </p:cNvSpPr>
          <p:nvPr>
            <p:ph type="title"/>
          </p:nvPr>
        </p:nvSpPr>
        <p:spPr/>
        <p:txBody>
          <a:bodyPr/>
          <a:lstStyle/>
          <a:p>
            <a:r>
              <a:rPr lang="en-US" dirty="0"/>
              <a:t>Follow-up scenario</a:t>
            </a:r>
          </a:p>
        </p:txBody>
      </p:sp>
      <p:sp>
        <p:nvSpPr>
          <p:cNvPr id="3" name="Text Placeholder 2">
            <a:extLst>
              <a:ext uri="{FF2B5EF4-FFF2-40B4-BE49-F238E27FC236}">
                <a16:creationId xmlns:a16="http://schemas.microsoft.com/office/drawing/2014/main" id="{C76BA5E2-7DF5-1083-2B5D-D83E9DF42D00}"/>
              </a:ext>
            </a:extLst>
          </p:cNvPr>
          <p:cNvSpPr>
            <a:spLocks noGrp="1"/>
          </p:cNvSpPr>
          <p:nvPr>
            <p:ph type="body" idx="12"/>
          </p:nvPr>
        </p:nvSpPr>
        <p:spPr/>
        <p:txBody>
          <a:bodyPr/>
          <a:lstStyle/>
          <a:p>
            <a:pPr marL="0" indent="0">
              <a:lnSpc>
                <a:spcPts val="2600"/>
              </a:lnSpc>
              <a:spcBef>
                <a:spcPts val="700"/>
              </a:spcBef>
              <a:spcAft>
                <a:spcPts val="700"/>
              </a:spcAft>
              <a:buNone/>
            </a:pPr>
            <a:r>
              <a:rPr lang="en-US" sz="1900" b="1" dirty="0"/>
              <a:t>Gemma (29) – 4 weeks follow-up</a:t>
            </a:r>
            <a:endParaRPr lang="en-US" dirty="0"/>
          </a:p>
          <a:p>
            <a:pPr>
              <a:lnSpc>
                <a:spcPts val="2600"/>
              </a:lnSpc>
              <a:spcBef>
                <a:spcPts val="700"/>
              </a:spcBef>
              <a:spcAft>
                <a:spcPts val="700"/>
              </a:spcAft>
            </a:pPr>
            <a:r>
              <a:rPr lang="en-US" dirty="0"/>
              <a:t>Enjoys smoking, helps her cope with stress</a:t>
            </a:r>
          </a:p>
          <a:p>
            <a:pPr>
              <a:lnSpc>
                <a:spcPts val="2600"/>
              </a:lnSpc>
              <a:spcBef>
                <a:spcPts val="700"/>
              </a:spcBef>
              <a:spcAft>
                <a:spcPts val="700"/>
              </a:spcAft>
            </a:pPr>
            <a:r>
              <a:rPr lang="en-US" dirty="0"/>
              <a:t>Smoked 23 CPD since 13 years of age </a:t>
            </a:r>
          </a:p>
          <a:p>
            <a:pPr>
              <a:lnSpc>
                <a:spcPts val="2600"/>
              </a:lnSpc>
              <a:spcBef>
                <a:spcPts val="700"/>
              </a:spcBef>
              <a:spcAft>
                <a:spcPts val="700"/>
              </a:spcAft>
            </a:pPr>
            <a:r>
              <a:rPr lang="en-US" dirty="0"/>
              <a:t>Psychosis with social anxiety </a:t>
            </a:r>
          </a:p>
          <a:p>
            <a:pPr>
              <a:lnSpc>
                <a:spcPts val="2600"/>
              </a:lnSpc>
              <a:spcBef>
                <a:spcPts val="700"/>
              </a:spcBef>
              <a:spcAft>
                <a:spcPts val="700"/>
              </a:spcAft>
            </a:pPr>
            <a:r>
              <a:rPr lang="en-US" dirty="0"/>
              <a:t>Has cancelled several appointments</a:t>
            </a:r>
          </a:p>
          <a:p>
            <a:pPr>
              <a:lnSpc>
                <a:spcPts val="2600"/>
              </a:lnSpc>
              <a:spcBef>
                <a:spcPts val="700"/>
              </a:spcBef>
              <a:spcAft>
                <a:spcPts val="700"/>
              </a:spcAft>
            </a:pPr>
            <a:r>
              <a:rPr lang="en-US" dirty="0"/>
              <a:t>You learned she has had </a:t>
            </a:r>
            <a:br>
              <a:rPr lang="en-US" dirty="0"/>
            </a:br>
            <a:r>
              <a:rPr lang="en-US" dirty="0"/>
              <a:t>an exasperation of her MH illness </a:t>
            </a:r>
            <a:br>
              <a:rPr lang="en-US" dirty="0"/>
            </a:br>
            <a:r>
              <a:rPr lang="en-US" dirty="0"/>
              <a:t>and was recently hospitalised</a:t>
            </a:r>
          </a:p>
        </p:txBody>
      </p:sp>
      <p:sp>
        <p:nvSpPr>
          <p:cNvPr id="6" name="Footer Placeholder 3">
            <a:extLst>
              <a:ext uri="{FF2B5EF4-FFF2-40B4-BE49-F238E27FC236}">
                <a16:creationId xmlns:a16="http://schemas.microsoft.com/office/drawing/2014/main" id="{C34DE6B7-0DA7-1141-84C4-AD269318EE0B}"/>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Final session and managing setbacks</a:t>
            </a:r>
            <a:endParaRPr lang="en-US" dirty="0"/>
          </a:p>
        </p:txBody>
      </p:sp>
      <p:grpSp>
        <p:nvGrpSpPr>
          <p:cNvPr id="11" name="Group 10">
            <a:extLst>
              <a:ext uri="{FF2B5EF4-FFF2-40B4-BE49-F238E27FC236}">
                <a16:creationId xmlns:a16="http://schemas.microsoft.com/office/drawing/2014/main" id="{365F96DC-E260-A47A-7713-7D0F0E2FFDE8}"/>
              </a:ext>
            </a:extLst>
          </p:cNvPr>
          <p:cNvGrpSpPr/>
          <p:nvPr/>
        </p:nvGrpSpPr>
        <p:grpSpPr>
          <a:xfrm>
            <a:off x="6172200" y="2262730"/>
            <a:ext cx="2335696" cy="3007666"/>
            <a:chOff x="6172200" y="1811394"/>
            <a:chExt cx="2335696" cy="3007666"/>
          </a:xfrm>
        </p:grpSpPr>
        <p:sp>
          <p:nvSpPr>
            <p:cNvPr id="12" name="TextBox 11">
              <a:extLst>
                <a:ext uri="{FF2B5EF4-FFF2-40B4-BE49-F238E27FC236}">
                  <a16:creationId xmlns:a16="http://schemas.microsoft.com/office/drawing/2014/main" id="{0EFA2D63-51EA-5007-4B81-6246B2AB8337}"/>
                </a:ext>
              </a:extLst>
            </p:cNvPr>
            <p:cNvSpPr txBox="1"/>
            <p:nvPr/>
          </p:nvSpPr>
          <p:spPr bwMode="auto">
            <a:xfrm>
              <a:off x="6172200" y="4226286"/>
              <a:ext cx="2335696" cy="43247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2200" b="1" dirty="0">
                  <a:latin typeface="Arial" panose="020B0604020202020204" pitchFamily="34" charset="0"/>
                  <a:cs typeface="Arial" panose="020B0604020202020204" pitchFamily="34" charset="0"/>
                </a:rPr>
                <a:t>Gemma, 29</a:t>
              </a:r>
            </a:p>
          </p:txBody>
        </p:sp>
        <p:pic>
          <p:nvPicPr>
            <p:cNvPr id="13" name="Picture 12">
              <a:extLst>
                <a:ext uri="{FF2B5EF4-FFF2-40B4-BE49-F238E27FC236}">
                  <a16:creationId xmlns:a16="http://schemas.microsoft.com/office/drawing/2014/main" id="{C729CEE6-4C49-F0B1-5B7A-F97A125D3347}"/>
                </a:ext>
              </a:extLst>
            </p:cNvPr>
            <p:cNvPicPr>
              <a:picLocks noChangeAspect="1"/>
            </p:cNvPicPr>
            <p:nvPr/>
          </p:nvPicPr>
          <p:blipFill>
            <a:blip r:embed="rId3"/>
            <a:srcRect/>
            <a:stretch/>
          </p:blipFill>
          <p:spPr>
            <a:xfrm>
              <a:off x="6233801" y="1811394"/>
              <a:ext cx="2249723" cy="2293467"/>
            </a:xfrm>
            <a:prstGeom prst="rect">
              <a:avLst/>
            </a:prstGeom>
          </p:spPr>
        </p:pic>
        <p:cxnSp>
          <p:nvCxnSpPr>
            <p:cNvPr id="14" name="Straight Connector 13">
              <a:extLst>
                <a:ext uri="{FF2B5EF4-FFF2-40B4-BE49-F238E27FC236}">
                  <a16:creationId xmlns:a16="http://schemas.microsoft.com/office/drawing/2014/main" id="{81C64A57-9EC9-1EB9-46ED-8BE735A01E5A}"/>
                </a:ext>
              </a:extLst>
            </p:cNvPr>
            <p:cNvCxnSpPr>
              <a:cxnSpLocks/>
            </p:cNvCxnSpPr>
            <p:nvPr/>
          </p:nvCxnSpPr>
          <p:spPr>
            <a:xfrm>
              <a:off x="6215187" y="4104861"/>
              <a:ext cx="224972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10DCB45-2F0A-635F-7CE1-4354D3CB3255}"/>
                </a:ext>
              </a:extLst>
            </p:cNvPr>
            <p:cNvCxnSpPr>
              <a:cxnSpLocks/>
            </p:cNvCxnSpPr>
            <p:nvPr/>
          </p:nvCxnSpPr>
          <p:spPr>
            <a:xfrm>
              <a:off x="6215187" y="4819060"/>
              <a:ext cx="224972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4" name="Rectangle 1">
            <a:extLst>
              <a:ext uri="{FF2B5EF4-FFF2-40B4-BE49-F238E27FC236}">
                <a16:creationId xmlns:a16="http://schemas.microsoft.com/office/drawing/2014/main" id="{B73C10BC-53F7-400E-A31B-2BB3D10D4B9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sng" strike="noStrike" cap="none" normalizeH="0" baseline="0">
                <a:ln>
                  <a:noFill/>
                </a:ln>
                <a:solidFill>
                  <a:srgbClr val="008080"/>
                </a:solidFill>
                <a:effectLst/>
                <a:latin typeface="Candara" panose="020E0502030303020204" pitchFamily="34" charset="0"/>
                <a:ea typeface="Calibri" panose="020F0502020204030204" pitchFamily="34" charset="0"/>
                <a:cs typeface="Calibri" panose="020F0502020204030204" pitchFamily="34" charset="0"/>
              </a:rPr>
              <a:t>exacerbation</a:t>
            </a:r>
            <a:r>
              <a:rPr kumimoji="0" lang="en-GB" altLang="en-US" sz="800" b="0" i="0" u="none" strike="noStrike" cap="none" normalizeH="0" baseline="0">
                <a:ln>
                  <a:noFill/>
                </a:ln>
                <a:solidFill>
                  <a:schemeClr val="tx1"/>
                </a:solidFill>
                <a:effectLst/>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7210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0BDD9D0F-970C-E641-A659-F147498D605C}"/>
              </a:ext>
            </a:extLst>
          </p:cNvPr>
          <p:cNvGrpSpPr/>
          <p:nvPr/>
        </p:nvGrpSpPr>
        <p:grpSpPr>
          <a:xfrm>
            <a:off x="730674" y="1678197"/>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3"/>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accent6">
                      <a:lumMod val="50000"/>
                    </a:schemeClr>
                  </a:solidFill>
                  <a:latin typeface="Arial" panose="020B0604020202020204" pitchFamily="34" charset="0"/>
                  <a:cs typeface="Arial" panose="020B0604020202020204" pitchFamily="34" charset="0"/>
                </a:rPr>
                <a:t>    Advise about continued medication or vape use and ensure </a:t>
              </a:r>
              <a:br>
                <a:rPr lang="en-US" sz="1700" dirty="0">
                  <a:solidFill>
                    <a:schemeClr val="accent6">
                      <a:lumMod val="50000"/>
                    </a:schemeClr>
                  </a:solidFill>
                  <a:latin typeface="Arial" panose="020B0604020202020204" pitchFamily="34" charset="0"/>
                  <a:cs typeface="Arial" panose="020B0604020202020204" pitchFamily="34" charset="0"/>
                </a:rPr>
              </a:br>
              <a:r>
                <a:rPr lang="en-US" sz="1700" dirty="0">
                  <a:solidFill>
                    <a:schemeClr val="accent6">
                      <a:lumMod val="50000"/>
                    </a:schemeClr>
                  </a:solidFill>
                  <a:latin typeface="Arial" panose="020B0604020202020204" pitchFamily="34" charset="0"/>
                  <a:cs typeface="Arial" panose="020B0604020202020204" pitchFamily="34" charset="0"/>
                </a:rPr>
                <a:t>	that the patient knows where to obtain further supplies</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707416" y="3056469"/>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4"/>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  </a:t>
              </a:r>
              <a:r>
                <a:rPr lang="en-US" sz="1700" dirty="0">
                  <a:solidFill>
                    <a:schemeClr val="accent6">
                      <a:lumMod val="50000"/>
                    </a:schemeClr>
                  </a:solidFill>
                  <a:latin typeface="Arial" panose="020B0604020202020204" pitchFamily="34" charset="0"/>
                  <a:cs typeface="Arial" panose="020B0604020202020204" pitchFamily="34" charset="0"/>
                </a:rPr>
                <a:t>Discuss urges to smoke that the patient has experienced </a:t>
              </a:r>
              <a:br>
                <a:rPr lang="en-US" sz="1700" dirty="0">
                  <a:solidFill>
                    <a:schemeClr val="accent6">
                      <a:lumMod val="50000"/>
                    </a:schemeClr>
                  </a:solidFill>
                  <a:latin typeface="Arial" panose="020B0604020202020204" pitchFamily="34" charset="0"/>
                  <a:cs typeface="Arial" panose="020B0604020202020204" pitchFamily="34" charset="0"/>
                </a:rPr>
              </a:br>
              <a:r>
                <a:rPr lang="en-US" sz="1700" dirty="0">
                  <a:solidFill>
                    <a:schemeClr val="accent6">
                      <a:lumMod val="50000"/>
                    </a:schemeClr>
                  </a:solidFill>
                  <a:latin typeface="Arial" panose="020B0604020202020204" pitchFamily="34" charset="0"/>
                  <a:cs typeface="Arial" panose="020B0604020202020204" pitchFamily="34" charset="0"/>
                </a:rPr>
                <a:t>  and how they can deal with them in the future</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t>Final session</a:t>
            </a:r>
          </a:p>
        </p:txBody>
      </p:sp>
      <p:pic>
        <p:nvPicPr>
          <p:cNvPr id="25" name="Picture 24">
            <a:extLst>
              <a:ext uri="{FF2B5EF4-FFF2-40B4-BE49-F238E27FC236}">
                <a16:creationId xmlns:a16="http://schemas.microsoft.com/office/drawing/2014/main" id="{544C29A7-505A-834E-9DBF-CBBD71EC89F8}"/>
              </a:ext>
            </a:extLst>
          </p:cNvPr>
          <p:cNvPicPr>
            <a:picLocks noChangeAspect="1"/>
          </p:cNvPicPr>
          <p:nvPr/>
        </p:nvPicPr>
        <p:blipFill>
          <a:blip r:embed="rId5"/>
          <a:srcRect/>
          <a:stretch/>
        </p:blipFill>
        <p:spPr>
          <a:xfrm>
            <a:off x="7243362" y="166978"/>
            <a:ext cx="1759301" cy="1034883"/>
          </a:xfrm>
          <a:prstGeom prst="rect">
            <a:avLst/>
          </a:prstGeom>
          <a:effectLst>
            <a:outerShdw blurRad="190500" dist="50800" dir="5400000" algn="ctr" rotWithShape="0">
              <a:srgbClr val="000000">
                <a:alpha val="50000"/>
              </a:srgbClr>
            </a:outerShdw>
          </a:effectLst>
        </p:spPr>
      </p:pic>
      <p:grpSp>
        <p:nvGrpSpPr>
          <p:cNvPr id="3" name="Group 2">
            <a:extLst>
              <a:ext uri="{FF2B5EF4-FFF2-40B4-BE49-F238E27FC236}">
                <a16:creationId xmlns:a16="http://schemas.microsoft.com/office/drawing/2014/main" id="{0D0FEA5E-E62C-9A0D-AB54-B3411C678060}"/>
              </a:ext>
            </a:extLst>
          </p:cNvPr>
          <p:cNvGrpSpPr/>
          <p:nvPr/>
        </p:nvGrpSpPr>
        <p:grpSpPr>
          <a:xfrm>
            <a:off x="707416" y="4355751"/>
            <a:ext cx="7884108" cy="559150"/>
            <a:chOff x="696808" y="3604941"/>
            <a:chExt cx="7884108" cy="559150"/>
          </a:xfrm>
        </p:grpSpPr>
        <p:pic>
          <p:nvPicPr>
            <p:cNvPr id="4" name="Picture 3">
              <a:extLst>
                <a:ext uri="{FF2B5EF4-FFF2-40B4-BE49-F238E27FC236}">
                  <a16:creationId xmlns:a16="http://schemas.microsoft.com/office/drawing/2014/main" id="{52080599-3227-8F37-2BB0-408F8A0A86A5}"/>
                </a:ext>
              </a:extLst>
            </p:cNvPr>
            <p:cNvPicPr>
              <a:picLocks noChangeAspect="1"/>
            </p:cNvPicPr>
            <p:nvPr/>
          </p:nvPicPr>
          <p:blipFill>
            <a:blip r:embed="rId4"/>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5" name="Text Placeholder 3">
              <a:extLst>
                <a:ext uri="{FF2B5EF4-FFF2-40B4-BE49-F238E27FC236}">
                  <a16:creationId xmlns:a16="http://schemas.microsoft.com/office/drawing/2014/main" id="{A3F71163-5D48-E31C-D334-DB7C2B764445}"/>
                </a:ext>
              </a:extLst>
            </p:cNvPr>
            <p:cNvSpPr txBox="1">
              <a:spLocks/>
            </p:cNvSpPr>
            <p:nvPr/>
          </p:nvSpPr>
          <p:spPr bwMode="auto">
            <a:xfrm>
              <a:off x="1388766" y="360494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63525" algn="l"/>
                </a:tabLst>
              </a:pPr>
              <a:r>
                <a:rPr lang="en-US" sz="1700" dirty="0">
                  <a:solidFill>
                    <a:schemeClr val="bg1"/>
                  </a:solidFill>
                  <a:latin typeface="Arial" panose="020B0604020202020204" pitchFamily="34" charset="0"/>
                  <a:cs typeface="Arial" panose="020B0604020202020204" pitchFamily="34" charset="0"/>
                </a:rPr>
                <a:t> </a:t>
              </a:r>
              <a:r>
                <a:rPr lang="en-US" sz="1700" dirty="0">
                  <a:solidFill>
                    <a:schemeClr val="accent6">
                      <a:lumMod val="50000"/>
                    </a:schemeClr>
                  </a:solidFill>
                  <a:latin typeface="Arial" panose="020B0604020202020204" pitchFamily="34" charset="0"/>
                  <a:cs typeface="Arial" panose="020B0604020202020204" pitchFamily="34" charset="0"/>
                </a:rPr>
                <a:t>Discuss what support is available and how to re-engage with the service (your support) if needed</a:t>
              </a:r>
            </a:p>
          </p:txBody>
        </p:sp>
      </p:grpSp>
    </p:spTree>
    <p:extLst>
      <p:ext uri="{BB962C8B-B14F-4D97-AF65-F5344CB8AC3E}">
        <p14:creationId xmlns:p14="http://schemas.microsoft.com/office/powerpoint/2010/main" val="231896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689718-41AE-4964-96CB-C80015A35E49}"/>
              </a:ext>
            </a:extLst>
          </p:cNvPr>
          <p:cNvPicPr>
            <a:picLocks noChangeAspect="1"/>
          </p:cNvPicPr>
          <p:nvPr/>
        </p:nvPicPr>
        <p:blipFill>
          <a:blip r:embed="rId3"/>
          <a:srcRect/>
          <a:stretch/>
        </p:blipFill>
        <p:spPr>
          <a:xfrm>
            <a:off x="0" y="0"/>
            <a:ext cx="9144000" cy="6858000"/>
          </a:xfrm>
          <a:prstGeom prst="rect">
            <a:avLst/>
          </a:prstGeom>
        </p:spPr>
      </p:pic>
      <p:sp>
        <p:nvSpPr>
          <p:cNvPr id="3" name="Title 1">
            <a:extLst>
              <a:ext uri="{FF2B5EF4-FFF2-40B4-BE49-F238E27FC236}">
                <a16:creationId xmlns:a16="http://schemas.microsoft.com/office/drawing/2014/main" id="{B4EEE299-5542-591D-894D-A9A4AD5EB234}"/>
              </a:ext>
            </a:extLst>
          </p:cNvPr>
          <p:cNvSpPr txBox="1">
            <a:spLocks/>
          </p:cNvSpPr>
          <p:nvPr/>
        </p:nvSpPr>
        <p:spPr>
          <a:xfrm>
            <a:off x="590550" y="732692"/>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200" b="1" dirty="0">
                <a:latin typeface="Arial" panose="020B0604020202020204" pitchFamily="34" charset="0"/>
                <a:cs typeface="Arial" panose="020B0604020202020204" pitchFamily="34" charset="0"/>
              </a:rPr>
              <a:t>Over to you…</a:t>
            </a:r>
          </a:p>
        </p:txBody>
      </p:sp>
    </p:spTree>
    <p:extLst>
      <p:ext uri="{BB962C8B-B14F-4D97-AF65-F5344CB8AC3E}">
        <p14:creationId xmlns:p14="http://schemas.microsoft.com/office/powerpoint/2010/main" val="37828009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8667051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13338BC6-14FD-68CC-6986-F76B0DBFC992}"/>
              </a:ext>
            </a:extLst>
          </p:cNvPr>
          <p:cNvSpPr>
            <a:spLocks noGrp="1"/>
          </p:cNvSpPr>
          <p:nvPr>
            <p:ph type="subTitle" idx="1"/>
          </p:nvPr>
        </p:nvSpPr>
        <p:spPr>
          <a:xfrm>
            <a:off x="0" y="0"/>
            <a:ext cx="9144000" cy="2154725"/>
          </a:xfrm>
        </p:spPr>
        <p:txBody>
          <a:bodyPr anchor="ctr" anchorCtr="0"/>
          <a:lstStyle/>
          <a:p>
            <a:pPr algn="ctr">
              <a:spcBef>
                <a:spcPts val="0"/>
              </a:spcBef>
              <a:spcAft>
                <a:spcPts val="0"/>
              </a:spcAft>
            </a:pPr>
            <a:r>
              <a:rPr lang="en-US" sz="3200" dirty="0">
                <a:effectLst>
                  <a:outerShdw blurRad="254000" dist="38100" dir="5400000" algn="ctr" rotWithShape="0">
                    <a:srgbClr val="000000">
                      <a:alpha val="15000"/>
                    </a:srgbClr>
                  </a:outerShdw>
                </a:effectLst>
              </a:rPr>
              <a:t>FAQ roulette: pre-quit</a:t>
            </a:r>
          </a:p>
        </p:txBody>
      </p:sp>
      <p:sp>
        <p:nvSpPr>
          <p:cNvPr id="5" name="Oval 4">
            <a:extLst>
              <a:ext uri="{FF2B5EF4-FFF2-40B4-BE49-F238E27FC236}">
                <a16:creationId xmlns:a16="http://schemas.microsoft.com/office/drawing/2014/main" id="{3D18D1BD-9E9D-7CCE-7A32-A73CD3A4103F}"/>
              </a:ext>
            </a:extLst>
          </p:cNvPr>
          <p:cNvSpPr/>
          <p:nvPr/>
        </p:nvSpPr>
        <p:spPr bwMode="auto">
          <a:xfrm>
            <a:off x="2770360" y="2118510"/>
            <a:ext cx="3603279" cy="3603279"/>
          </a:xfrm>
          <a:prstGeom prst="ellipse">
            <a:avLst/>
          </a:prstGeom>
          <a:solidFill>
            <a:schemeClr val="bg1"/>
          </a:solidFill>
          <a:ln w="9525">
            <a:noFill/>
            <a:miter lim="800000"/>
            <a:headEnd/>
            <a:tailEnd/>
          </a:ln>
          <a:effectLst>
            <a:outerShdw blurRad="254000" dist="381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descr="A picture containing object, curve, monitor, wire&#10;&#10;Description automatically generated">
            <a:extLst>
              <a:ext uri="{FF2B5EF4-FFF2-40B4-BE49-F238E27FC236}">
                <a16:creationId xmlns:a16="http://schemas.microsoft.com/office/drawing/2014/main" id="{B255B260-AA7E-B84D-7409-5F7DCC55DF5C}"/>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876178" y="2224328"/>
            <a:ext cx="3391643" cy="3391643"/>
          </a:xfrm>
          <a:prstGeom prst="rect">
            <a:avLst/>
          </a:prstGeom>
          <a:ln>
            <a:noFill/>
          </a:ln>
        </p:spPr>
      </p:pic>
      <p:sp>
        <p:nvSpPr>
          <p:cNvPr id="7" name="TextBox 6">
            <a:extLst>
              <a:ext uri="{FF2B5EF4-FFF2-40B4-BE49-F238E27FC236}">
                <a16:creationId xmlns:a16="http://schemas.microsoft.com/office/drawing/2014/main" id="{8D00A880-4853-4A5A-212A-016B23C9ED61}"/>
              </a:ext>
            </a:extLst>
          </p:cNvPr>
          <p:cNvSpPr txBox="1"/>
          <p:nvPr/>
        </p:nvSpPr>
        <p:spPr>
          <a:xfrm>
            <a:off x="2476501" y="9873732"/>
            <a:ext cx="6350000" cy="230832"/>
          </a:xfrm>
          <a:prstGeom prst="rect">
            <a:avLst/>
          </a:prstGeom>
          <a:noFill/>
        </p:spPr>
        <p:txBody>
          <a:bodyPr wrap="square" rtlCol="0">
            <a:spAutoFit/>
          </a:bodyPr>
          <a:lstStyle/>
          <a:p>
            <a:r>
              <a:rPr lang="en-US" sz="900" dirty="0">
                <a:hlinkClick r:id="rId4" tooltip="http://pngimg.com/download/48342"/>
              </a:rPr>
              <a:t>This Photo</a:t>
            </a:r>
            <a:r>
              <a:rPr lang="en-US" sz="900" dirty="0"/>
              <a:t> by Unknown Author is licensed under </a:t>
            </a:r>
            <a:r>
              <a:rPr lang="en-US" sz="900" dirty="0">
                <a:hlinkClick r:id="rId5" tooltip="https://creativecommons.org/licenses/by-nc/3.0/"/>
              </a:rPr>
              <a:t>CC BY-NC</a:t>
            </a:r>
            <a:endParaRPr lang="en-US" sz="900" dirty="0"/>
          </a:p>
        </p:txBody>
      </p:sp>
    </p:spTree>
    <p:extLst>
      <p:ext uri="{BB962C8B-B14F-4D97-AF65-F5344CB8AC3E}">
        <p14:creationId xmlns:p14="http://schemas.microsoft.com/office/powerpoint/2010/main" val="1300893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68C41-E0D2-C146-8F4A-ACF606A09592}"/>
              </a:ext>
            </a:extLst>
          </p:cNvPr>
          <p:cNvSpPr>
            <a:spLocks noGrp="1"/>
          </p:cNvSpPr>
          <p:nvPr>
            <p:ph type="title"/>
          </p:nvPr>
        </p:nvSpPr>
        <p:spPr/>
        <p:txBody>
          <a:bodyPr/>
          <a:lstStyle/>
          <a:p>
            <a:r>
              <a:rPr lang="en-US" sz="2800" dirty="0"/>
              <a:t>Day 2 - Summary </a:t>
            </a:r>
          </a:p>
        </p:txBody>
      </p:sp>
      <p:sp>
        <p:nvSpPr>
          <p:cNvPr id="4" name="Text Placeholder 3">
            <a:extLst>
              <a:ext uri="{FF2B5EF4-FFF2-40B4-BE49-F238E27FC236}">
                <a16:creationId xmlns:a16="http://schemas.microsoft.com/office/drawing/2014/main" id="{CC1FAE6B-EE86-AD40-A048-8874D9EC7D0C}"/>
              </a:ext>
            </a:extLst>
          </p:cNvPr>
          <p:cNvSpPr>
            <a:spLocks noGrp="1"/>
          </p:cNvSpPr>
          <p:nvPr>
            <p:ph type="body" idx="12"/>
          </p:nvPr>
        </p:nvSpPr>
        <p:spPr>
          <a:xfrm>
            <a:off x="567796" y="1470782"/>
            <a:ext cx="7966604" cy="4191000"/>
          </a:xfrm>
        </p:spPr>
        <p:txBody>
          <a:bodyPr/>
          <a:lstStyle/>
          <a:p>
            <a:pPr marL="285750" indent="-285750"/>
            <a:r>
              <a:rPr lang="en-US" sz="1600"/>
              <a:t>Combining two forms of NRT or nicotine-containing vape and varenicline are the </a:t>
            </a:r>
            <a:r>
              <a:rPr lang="en-US" sz="1600" b="1">
                <a:solidFill>
                  <a:schemeClr val="accent3"/>
                </a:solidFill>
              </a:rPr>
              <a:t>most effective </a:t>
            </a:r>
            <a:r>
              <a:rPr lang="en-US" sz="1600"/>
              <a:t>stop</a:t>
            </a:r>
            <a:r>
              <a:rPr lang="en-US" sz="1600" b="1"/>
              <a:t> </a:t>
            </a:r>
            <a:r>
              <a:rPr lang="en-US" sz="1600"/>
              <a:t>smoking aids</a:t>
            </a:r>
            <a:endParaRPr lang="en-US" sz="1600" b="1"/>
          </a:p>
          <a:p>
            <a:pPr>
              <a:lnSpc>
                <a:spcPts val="2600"/>
              </a:lnSpc>
              <a:spcBef>
                <a:spcPts val="800"/>
              </a:spcBef>
              <a:spcAft>
                <a:spcPts val="800"/>
              </a:spcAft>
            </a:pPr>
            <a:r>
              <a:rPr lang="en-US" sz="1600"/>
              <a:t>Most common </a:t>
            </a:r>
            <a:r>
              <a:rPr lang="en-US" sz="1600" b="1">
                <a:solidFill>
                  <a:schemeClr val="accent3"/>
                </a:solidFill>
              </a:rPr>
              <a:t>side effects are mild </a:t>
            </a:r>
            <a:r>
              <a:rPr lang="en-US" sz="1600"/>
              <a:t>and are </a:t>
            </a:r>
            <a:r>
              <a:rPr lang="en-US" sz="1600" b="1">
                <a:solidFill>
                  <a:schemeClr val="accent3"/>
                </a:solidFill>
              </a:rPr>
              <a:t>safe to use in people with SMI</a:t>
            </a:r>
          </a:p>
          <a:p>
            <a:pPr>
              <a:lnSpc>
                <a:spcPts val="2600"/>
              </a:lnSpc>
              <a:spcBef>
                <a:spcPts val="800"/>
              </a:spcBef>
              <a:spcAft>
                <a:spcPts val="800"/>
              </a:spcAft>
            </a:pPr>
            <a:r>
              <a:rPr lang="en-US" sz="1600"/>
              <a:t>People should be encouraged to use </a:t>
            </a:r>
            <a:r>
              <a:rPr lang="en-US" sz="1600" b="1">
                <a:solidFill>
                  <a:schemeClr val="accent1"/>
                </a:solidFill>
              </a:rPr>
              <a:t>enough nicotine</a:t>
            </a:r>
            <a:r>
              <a:rPr lang="en-US" sz="1600"/>
              <a:t> to assist </a:t>
            </a:r>
            <a:br>
              <a:rPr lang="en-US" sz="1600"/>
            </a:br>
            <a:r>
              <a:rPr lang="en-US" sz="1600"/>
              <a:t>	with managing with withdrawal and cravings and </a:t>
            </a:r>
            <a:r>
              <a:rPr lang="en-US" sz="1600" b="1">
                <a:solidFill>
                  <a:schemeClr val="accent1"/>
                </a:solidFill>
              </a:rPr>
              <a:t>for long enough</a:t>
            </a:r>
            <a:r>
              <a:rPr lang="en-US" sz="1600" b="1" baseline="30000">
                <a:solidFill>
                  <a:schemeClr val="accent1"/>
                </a:solidFill>
              </a:rPr>
              <a:t>3</a:t>
            </a:r>
          </a:p>
          <a:p>
            <a:pPr>
              <a:lnSpc>
                <a:spcPts val="2600"/>
              </a:lnSpc>
              <a:spcBef>
                <a:spcPts val="800"/>
              </a:spcBef>
              <a:spcAft>
                <a:spcPts val="800"/>
              </a:spcAft>
            </a:pPr>
            <a:r>
              <a:rPr lang="en-US" sz="1600"/>
              <a:t>Often patients with SMI will benefit from using </a:t>
            </a:r>
            <a:r>
              <a:rPr lang="en-US" sz="1600" b="1">
                <a:solidFill>
                  <a:schemeClr val="accent3"/>
                </a:solidFill>
              </a:rPr>
              <a:t>higher doses of NRT and for extended periods of time</a:t>
            </a:r>
            <a:r>
              <a:rPr lang="en-US" sz="1600">
                <a:solidFill>
                  <a:schemeClr val="accent3"/>
                </a:solidFill>
              </a:rPr>
              <a:t>, </a:t>
            </a:r>
            <a:r>
              <a:rPr lang="en-US" sz="1600"/>
              <a:t>and this is safe practice</a:t>
            </a:r>
          </a:p>
          <a:p>
            <a:pPr marL="285750" indent="-285750">
              <a:spcBef>
                <a:spcPts val="900"/>
              </a:spcBef>
              <a:spcAft>
                <a:spcPts val="900"/>
              </a:spcAft>
              <a:buFont typeface="Century Gothic" panose="020B0502020202020204" pitchFamily="34" charset="0"/>
              <a:buChar char="■"/>
              <a:tabLst>
                <a:tab pos="347663" algn="l"/>
              </a:tabLst>
            </a:pPr>
            <a:r>
              <a:rPr lang="en-US" sz="1600"/>
              <a:t>It is important to give people access to the full range of NRT products and vapes and that they use enough nicotine and for long enough</a:t>
            </a:r>
          </a:p>
          <a:p>
            <a:pPr marL="285750" indent="-285750">
              <a:spcBef>
                <a:spcPts val="900"/>
              </a:spcBef>
              <a:spcAft>
                <a:spcPts val="900"/>
              </a:spcAft>
              <a:buFont typeface="Century Gothic" panose="020B0502020202020204" pitchFamily="34" charset="0"/>
              <a:buChar char="■"/>
              <a:tabLst>
                <a:tab pos="347663" algn="l"/>
              </a:tabLst>
            </a:pPr>
            <a:r>
              <a:rPr lang="en-US" sz="1600"/>
              <a:t>Allow people with SMI to try out one or more products and experiment</a:t>
            </a:r>
          </a:p>
          <a:p>
            <a:pPr>
              <a:lnSpc>
                <a:spcPts val="2600"/>
              </a:lnSpc>
              <a:spcBef>
                <a:spcPts val="800"/>
              </a:spcBef>
              <a:spcAft>
                <a:spcPts val="800"/>
              </a:spcAft>
            </a:pPr>
            <a:endParaRPr lang="en-US" sz="1600"/>
          </a:p>
        </p:txBody>
      </p:sp>
      <p:sp>
        <p:nvSpPr>
          <p:cNvPr id="5" name="Footer Placeholder 4">
            <a:extLst>
              <a:ext uri="{FF2B5EF4-FFF2-40B4-BE49-F238E27FC236}">
                <a16:creationId xmlns:a16="http://schemas.microsoft.com/office/drawing/2014/main" id="{F60168C9-4F7A-5E0C-8AEF-375533CEC1E4}"/>
              </a:ext>
            </a:extLst>
          </p:cNvPr>
          <p:cNvSpPr txBox="1">
            <a:spLocks/>
          </p:cNvSpPr>
          <p:nvPr/>
        </p:nvSpPr>
        <p:spPr>
          <a:xfrm>
            <a:off x="668070" y="6340475"/>
            <a:ext cx="7866330" cy="365125"/>
          </a:xfrm>
          <a:prstGeom prst="rect">
            <a:avLst/>
          </a:prstGeom>
        </p:spPr>
        <p:txBody>
          <a:bodyPr/>
          <a:lstStyle>
            <a:defPPr>
              <a:defRPr lang="en-US"/>
            </a:defPPr>
            <a:lvl1pPr algn="l" defTabSz="457200" rtl="0" fontAlgn="base">
              <a:spcBef>
                <a:spcPct val="0"/>
              </a:spcBef>
              <a:spcAft>
                <a:spcPct val="0"/>
              </a:spcAft>
              <a:defRPr sz="1000"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defRPr/>
            </a:pPr>
            <a:r>
              <a:rPr lang="en-US" b="1"/>
              <a:t>Community mental health tobacco treatment training - </a:t>
            </a:r>
            <a:r>
              <a:rPr lang="en-US"/>
              <a:t>Stop smoking medications and vapes</a:t>
            </a:r>
          </a:p>
        </p:txBody>
      </p:sp>
    </p:spTree>
    <p:extLst>
      <p:ext uri="{BB962C8B-B14F-4D97-AF65-F5344CB8AC3E}">
        <p14:creationId xmlns:p14="http://schemas.microsoft.com/office/powerpoint/2010/main" val="42829101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48433-91CC-BCB2-A333-F439B1A89957}"/>
              </a:ext>
            </a:extLst>
          </p:cNvPr>
          <p:cNvSpPr>
            <a:spLocks noGrp="1"/>
          </p:cNvSpPr>
          <p:nvPr>
            <p:ph type="title"/>
          </p:nvPr>
        </p:nvSpPr>
        <p:spPr/>
        <p:txBody>
          <a:bodyPr/>
          <a:lstStyle/>
          <a:p>
            <a:r>
              <a:rPr lang="en-US" dirty="0"/>
              <a:t>Day 2  - Summary </a:t>
            </a:r>
          </a:p>
        </p:txBody>
      </p:sp>
      <p:sp>
        <p:nvSpPr>
          <p:cNvPr id="3" name="Text Placeholder 2">
            <a:extLst>
              <a:ext uri="{FF2B5EF4-FFF2-40B4-BE49-F238E27FC236}">
                <a16:creationId xmlns:a16="http://schemas.microsoft.com/office/drawing/2014/main" id="{8C6CE1DE-A756-35E4-8FDA-7BA4522477BD}"/>
              </a:ext>
            </a:extLst>
          </p:cNvPr>
          <p:cNvSpPr>
            <a:spLocks noGrp="1"/>
          </p:cNvSpPr>
          <p:nvPr>
            <p:ph type="body" idx="12"/>
          </p:nvPr>
        </p:nvSpPr>
        <p:spPr>
          <a:xfrm>
            <a:off x="543047" y="1566333"/>
            <a:ext cx="7966604" cy="4191000"/>
          </a:xfrm>
        </p:spPr>
        <p:txBody>
          <a:bodyPr/>
          <a:lstStyle/>
          <a:p>
            <a:pPr marL="285750" indent="-285750">
              <a:spcBef>
                <a:spcPts val="900"/>
              </a:spcBef>
              <a:spcAft>
                <a:spcPts val="900"/>
              </a:spcAft>
              <a:buFont typeface="Century Gothic" panose="020B0502020202020204" pitchFamily="34" charset="0"/>
              <a:buChar char="■"/>
              <a:tabLst>
                <a:tab pos="347663" algn="l"/>
              </a:tabLst>
            </a:pPr>
            <a:r>
              <a:rPr lang="en-US" sz="1700" dirty="0"/>
              <a:t>Should varenicline or a replacement return to market there is also good evidence or safety and efficacy in patients with stable SMI (monitoring recommended)</a:t>
            </a:r>
          </a:p>
          <a:p>
            <a:pPr marL="285750" indent="-285750">
              <a:spcBef>
                <a:spcPts val="900"/>
              </a:spcBef>
              <a:spcAft>
                <a:spcPts val="900"/>
              </a:spcAft>
              <a:buFont typeface="Century Gothic" panose="020B0502020202020204" pitchFamily="34" charset="0"/>
              <a:buChar char="■"/>
              <a:tabLst>
                <a:tab pos="347663" algn="l"/>
              </a:tabLst>
            </a:pPr>
            <a:r>
              <a:rPr lang="en-US" sz="1700" dirty="0"/>
              <a:t>Tobacco treatment advisors should be in close communication with the patient care team including GP and psychiatrist. All patients should have a medication review before quitting.  </a:t>
            </a:r>
          </a:p>
          <a:p>
            <a:pPr marL="285750" indent="-285750">
              <a:spcBef>
                <a:spcPts val="900"/>
              </a:spcBef>
              <a:spcAft>
                <a:spcPts val="900"/>
              </a:spcAft>
              <a:buFont typeface="Century Gothic" panose="020B0502020202020204" pitchFamily="34" charset="0"/>
              <a:buChar char="■"/>
              <a:tabLst>
                <a:tab pos="347663" algn="l"/>
              </a:tabLst>
            </a:pPr>
            <a:r>
              <a:rPr lang="en-US" sz="1700" dirty="0"/>
              <a:t>Clozapine requires special attention but is not a contraindication to quitting. </a:t>
            </a:r>
          </a:p>
        </p:txBody>
      </p:sp>
      <p:sp>
        <p:nvSpPr>
          <p:cNvPr id="5" name="Footer Placeholder 3">
            <a:extLst>
              <a:ext uri="{FF2B5EF4-FFF2-40B4-BE49-F238E27FC236}">
                <a16:creationId xmlns:a16="http://schemas.microsoft.com/office/drawing/2014/main" id="{42CFC927-584D-B219-C106-74DE2899079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Stop smoking medications and vaping</a:t>
            </a:r>
          </a:p>
          <a:p>
            <a:pPr>
              <a:defRPr/>
            </a:pPr>
            <a:endParaRPr lang="en-GB" dirty="0"/>
          </a:p>
          <a:p>
            <a:pPr>
              <a:defRPr/>
            </a:pPr>
            <a:endParaRPr lang="en-US" dirty="0"/>
          </a:p>
        </p:txBody>
      </p:sp>
    </p:spTree>
    <p:extLst>
      <p:ext uri="{BB962C8B-B14F-4D97-AF65-F5344CB8AC3E}">
        <p14:creationId xmlns:p14="http://schemas.microsoft.com/office/powerpoint/2010/main" val="26340746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41EFF-D001-3D99-36D0-CBA4445A1D4C}"/>
              </a:ext>
            </a:extLst>
          </p:cNvPr>
          <p:cNvSpPr>
            <a:spLocks noGrp="1"/>
          </p:cNvSpPr>
          <p:nvPr>
            <p:ph type="title"/>
          </p:nvPr>
        </p:nvSpPr>
        <p:spPr/>
        <p:txBody>
          <a:bodyPr/>
          <a:lstStyle/>
          <a:p>
            <a:r>
              <a:rPr lang="en-US" dirty="0"/>
              <a:t>Day 2 - Summary</a:t>
            </a:r>
          </a:p>
        </p:txBody>
      </p:sp>
      <p:sp>
        <p:nvSpPr>
          <p:cNvPr id="3" name="Text Placeholder 2">
            <a:extLst>
              <a:ext uri="{FF2B5EF4-FFF2-40B4-BE49-F238E27FC236}">
                <a16:creationId xmlns:a16="http://schemas.microsoft.com/office/drawing/2014/main" id="{3048694A-9C52-01E1-2CFA-64E1B29FC9B5}"/>
              </a:ext>
            </a:extLst>
          </p:cNvPr>
          <p:cNvSpPr>
            <a:spLocks noGrp="1"/>
          </p:cNvSpPr>
          <p:nvPr>
            <p:ph type="body" idx="12"/>
          </p:nvPr>
        </p:nvSpPr>
        <p:spPr/>
        <p:txBody>
          <a:bodyPr/>
          <a:lstStyle/>
          <a:p>
            <a:pPr marL="285750" indent="-285750">
              <a:spcBef>
                <a:spcPts val="1200"/>
              </a:spcBef>
              <a:spcAft>
                <a:spcPts val="1200"/>
              </a:spcAft>
              <a:buFont typeface="Wingdings" pitchFamily="2" charset="2"/>
              <a:buChar char="§"/>
            </a:pPr>
            <a:r>
              <a:rPr lang="en-US" dirty="0"/>
              <a:t>Provide </a:t>
            </a:r>
            <a:r>
              <a:rPr lang="en-US" b="1" dirty="0">
                <a:solidFill>
                  <a:schemeClr val="accent1"/>
                </a:solidFill>
              </a:rPr>
              <a:t>genuine praise and encourage</a:t>
            </a:r>
            <a:r>
              <a:rPr lang="en-US" dirty="0"/>
              <a:t> patient’s achievement.</a:t>
            </a:r>
          </a:p>
          <a:p>
            <a:pPr marL="285750" indent="-285750">
              <a:spcBef>
                <a:spcPts val="1200"/>
              </a:spcBef>
              <a:spcAft>
                <a:spcPts val="1200"/>
              </a:spcAft>
              <a:buFont typeface="Wingdings" pitchFamily="2" charset="2"/>
              <a:buChar char="§"/>
            </a:pPr>
            <a:r>
              <a:rPr lang="en-US" dirty="0"/>
              <a:t>Ensure the patient is </a:t>
            </a:r>
            <a:r>
              <a:rPr lang="en-US" b="1" dirty="0">
                <a:solidFill>
                  <a:schemeClr val="accent1"/>
                </a:solidFill>
              </a:rPr>
              <a:t>optimising their stop smoking</a:t>
            </a:r>
            <a:r>
              <a:rPr lang="en-US" dirty="0"/>
              <a:t> medication </a:t>
            </a:r>
            <a:br>
              <a:rPr lang="en-US" dirty="0"/>
            </a:br>
            <a:r>
              <a:rPr lang="en-US" dirty="0"/>
              <a:t>	and dispel any myths, e.g. cutting down on NRT too soon etc.</a:t>
            </a:r>
          </a:p>
          <a:p>
            <a:pPr marL="285750" indent="-285750">
              <a:spcBef>
                <a:spcPts val="1200"/>
              </a:spcBef>
              <a:spcAft>
                <a:spcPts val="1200"/>
              </a:spcAft>
              <a:buFont typeface="Wingdings" pitchFamily="2" charset="2"/>
              <a:buChar char="§"/>
            </a:pPr>
            <a:r>
              <a:rPr lang="en-US" dirty="0"/>
              <a:t>Identify </a:t>
            </a:r>
            <a:r>
              <a:rPr lang="en-US" b="1" dirty="0">
                <a:solidFill>
                  <a:schemeClr val="accent1"/>
                </a:solidFill>
              </a:rPr>
              <a:t>high</a:t>
            </a:r>
            <a:r>
              <a:rPr lang="en-US" dirty="0"/>
              <a:t> </a:t>
            </a:r>
            <a:r>
              <a:rPr lang="en-US" b="1" dirty="0">
                <a:solidFill>
                  <a:schemeClr val="accent1"/>
                </a:solidFill>
              </a:rPr>
              <a:t>risk situations</a:t>
            </a:r>
            <a:r>
              <a:rPr lang="en-US" dirty="0"/>
              <a:t> and discuss how to </a:t>
            </a:r>
            <a:r>
              <a:rPr lang="en-US" b="1" dirty="0">
                <a:solidFill>
                  <a:schemeClr val="accent1"/>
                </a:solidFill>
              </a:rPr>
              <a:t>avoid</a:t>
            </a:r>
            <a:r>
              <a:rPr lang="en-US" dirty="0"/>
              <a:t> or establish </a:t>
            </a:r>
            <a:br>
              <a:rPr lang="en-US" dirty="0"/>
            </a:br>
            <a:r>
              <a:rPr lang="en-US" dirty="0"/>
              <a:t>	</a:t>
            </a:r>
            <a:r>
              <a:rPr lang="en-US" b="1" dirty="0">
                <a:solidFill>
                  <a:schemeClr val="accent1"/>
                </a:solidFill>
              </a:rPr>
              <a:t>coping strategies</a:t>
            </a:r>
            <a:r>
              <a:rPr lang="en-US" dirty="0"/>
              <a:t> </a:t>
            </a:r>
          </a:p>
          <a:p>
            <a:pPr marL="285750" indent="-285750">
              <a:spcBef>
                <a:spcPts val="1200"/>
              </a:spcBef>
              <a:spcAft>
                <a:spcPts val="1200"/>
              </a:spcAft>
              <a:buFont typeface="Wingdings" pitchFamily="2" charset="2"/>
              <a:buChar char="§"/>
            </a:pPr>
            <a:r>
              <a:rPr lang="en-US" dirty="0"/>
              <a:t>Enquire about any </a:t>
            </a:r>
            <a:r>
              <a:rPr lang="en-US" b="1" dirty="0">
                <a:solidFill>
                  <a:schemeClr val="accent1"/>
                </a:solidFill>
              </a:rPr>
              <a:t>withdrawal symptoms / cravings</a:t>
            </a:r>
            <a:r>
              <a:rPr lang="en-US" dirty="0"/>
              <a:t> – how strong, 	</a:t>
            </a:r>
            <a:br>
              <a:rPr lang="en-US" dirty="0"/>
            </a:br>
            <a:r>
              <a:rPr lang="en-US" dirty="0"/>
              <a:t>	when they happen, ways of coping, medication etc.</a:t>
            </a:r>
          </a:p>
        </p:txBody>
      </p:sp>
      <p:sp>
        <p:nvSpPr>
          <p:cNvPr id="5" name="Footer Placeholder 3">
            <a:extLst>
              <a:ext uri="{FF2B5EF4-FFF2-40B4-BE49-F238E27FC236}">
                <a16:creationId xmlns:a16="http://schemas.microsoft.com/office/drawing/2014/main" id="{2F75CE0E-34E2-7DF9-516E-A4ED73A2784A}"/>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Follow-up sessions: Staying on track and preventing relapse</a:t>
            </a:r>
            <a:endParaRPr lang="en-US" dirty="0"/>
          </a:p>
        </p:txBody>
      </p:sp>
    </p:spTree>
    <p:extLst>
      <p:ext uri="{BB962C8B-B14F-4D97-AF65-F5344CB8AC3E}">
        <p14:creationId xmlns:p14="http://schemas.microsoft.com/office/powerpoint/2010/main" val="32229938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41EFF-D001-3D99-36D0-CBA4445A1D4C}"/>
              </a:ext>
            </a:extLst>
          </p:cNvPr>
          <p:cNvSpPr>
            <a:spLocks noGrp="1"/>
          </p:cNvSpPr>
          <p:nvPr>
            <p:ph type="title"/>
          </p:nvPr>
        </p:nvSpPr>
        <p:spPr/>
        <p:txBody>
          <a:bodyPr/>
          <a:lstStyle/>
          <a:p>
            <a:r>
              <a:rPr lang="en-US" dirty="0"/>
              <a:t>Day 2 - Summary</a:t>
            </a:r>
          </a:p>
        </p:txBody>
      </p:sp>
      <p:sp>
        <p:nvSpPr>
          <p:cNvPr id="3" name="Text Placeholder 2">
            <a:extLst>
              <a:ext uri="{FF2B5EF4-FFF2-40B4-BE49-F238E27FC236}">
                <a16:creationId xmlns:a16="http://schemas.microsoft.com/office/drawing/2014/main" id="{3048694A-9C52-01E1-2CFA-64E1B29FC9B5}"/>
              </a:ext>
            </a:extLst>
          </p:cNvPr>
          <p:cNvSpPr>
            <a:spLocks noGrp="1"/>
          </p:cNvSpPr>
          <p:nvPr>
            <p:ph type="body" idx="12"/>
          </p:nvPr>
        </p:nvSpPr>
        <p:spPr>
          <a:xfrm>
            <a:off x="571500" y="1549400"/>
            <a:ext cx="7175500" cy="4191000"/>
          </a:xfrm>
        </p:spPr>
        <p:txBody>
          <a:bodyPr/>
          <a:lstStyle/>
          <a:p>
            <a:pPr marL="285750" indent="-285750">
              <a:spcBef>
                <a:spcPts val="1200"/>
              </a:spcBef>
              <a:spcAft>
                <a:spcPts val="1200"/>
              </a:spcAft>
              <a:buFont typeface="Wingdings" pitchFamily="2" charset="2"/>
              <a:buChar char="§"/>
            </a:pPr>
            <a:r>
              <a:rPr lang="en-US" dirty="0"/>
              <a:t>Encourage </a:t>
            </a:r>
            <a:r>
              <a:rPr lang="en-US" b="1" dirty="0">
                <a:solidFill>
                  <a:schemeClr val="accent1"/>
                </a:solidFill>
              </a:rPr>
              <a:t>small goals, breaking down the week</a:t>
            </a:r>
            <a:r>
              <a:rPr lang="en-US" dirty="0"/>
              <a:t> into a day </a:t>
            </a:r>
            <a:br>
              <a:rPr lang="en-US" dirty="0"/>
            </a:br>
            <a:r>
              <a:rPr lang="en-US" dirty="0"/>
              <a:t>	at a time if that helps the patient</a:t>
            </a:r>
          </a:p>
          <a:p>
            <a:pPr marL="285750" indent="-285750">
              <a:spcBef>
                <a:spcPts val="1200"/>
              </a:spcBef>
              <a:spcAft>
                <a:spcPts val="1200"/>
              </a:spcAft>
              <a:buFont typeface="Wingdings" pitchFamily="2" charset="2"/>
              <a:buChar char="§"/>
            </a:pPr>
            <a:r>
              <a:rPr lang="en-US" dirty="0"/>
              <a:t>Encourage the patient to </a:t>
            </a:r>
            <a:r>
              <a:rPr lang="en-US" b="1" dirty="0">
                <a:solidFill>
                  <a:schemeClr val="accent1"/>
                </a:solidFill>
              </a:rPr>
              <a:t>reward</a:t>
            </a:r>
            <a:r>
              <a:rPr lang="en-US" dirty="0"/>
              <a:t> themselves</a:t>
            </a:r>
          </a:p>
          <a:p>
            <a:pPr marL="285750" indent="-285750">
              <a:spcBef>
                <a:spcPts val="1200"/>
              </a:spcBef>
              <a:spcAft>
                <a:spcPts val="1200"/>
              </a:spcAft>
              <a:buFont typeface="Wingdings" pitchFamily="2" charset="2"/>
              <a:buChar char="§"/>
            </a:pPr>
            <a:r>
              <a:rPr lang="en-US" dirty="0"/>
              <a:t>Elicit commitment to the ‘not a puff’ rule</a:t>
            </a:r>
          </a:p>
          <a:p>
            <a:pPr marL="285750" indent="-285750">
              <a:spcBef>
                <a:spcPts val="1200"/>
              </a:spcBef>
              <a:spcAft>
                <a:spcPts val="1200"/>
              </a:spcAft>
              <a:buFont typeface="Wingdings" pitchFamily="2" charset="2"/>
              <a:buChar char="§"/>
            </a:pPr>
            <a:r>
              <a:rPr lang="en-US" dirty="0"/>
              <a:t>Support</a:t>
            </a:r>
            <a:r>
              <a:rPr lang="en-US" b="1" dirty="0"/>
              <a:t> </a:t>
            </a:r>
            <a:r>
              <a:rPr lang="en-US" b="1" dirty="0">
                <a:solidFill>
                  <a:schemeClr val="accent1"/>
                </a:solidFill>
              </a:rPr>
              <a:t>motivation </a:t>
            </a:r>
            <a:r>
              <a:rPr lang="en-US" dirty="0"/>
              <a:t>and </a:t>
            </a:r>
            <a:r>
              <a:rPr lang="en-US" b="1" dirty="0">
                <a:solidFill>
                  <a:schemeClr val="accent1"/>
                </a:solidFill>
              </a:rPr>
              <a:t>confidence</a:t>
            </a:r>
            <a:r>
              <a:rPr lang="en-US" dirty="0"/>
              <a:t> in ability to                 achieve / maintain abstinence</a:t>
            </a:r>
          </a:p>
          <a:p>
            <a:pPr marL="285750" indent="-285750">
              <a:spcBef>
                <a:spcPts val="1200"/>
              </a:spcBef>
              <a:spcAft>
                <a:spcPts val="1200"/>
              </a:spcAft>
              <a:buFont typeface="Wingdings" pitchFamily="2" charset="2"/>
              <a:buChar char="§"/>
            </a:pPr>
            <a:r>
              <a:rPr lang="en-US" b="1" dirty="0">
                <a:solidFill>
                  <a:schemeClr val="accent1"/>
                </a:solidFill>
              </a:rPr>
              <a:t>Explore any lapse</a:t>
            </a:r>
            <a:r>
              <a:rPr lang="en-US" dirty="0"/>
              <a:t>, the circumstances surrounding it </a:t>
            </a:r>
            <a:br>
              <a:rPr lang="en-US" dirty="0"/>
            </a:br>
            <a:r>
              <a:rPr lang="en-US" dirty="0"/>
              <a:t>	and establish future planning</a:t>
            </a:r>
          </a:p>
          <a:p>
            <a:pPr>
              <a:spcBef>
                <a:spcPts val="1200"/>
              </a:spcBef>
              <a:spcAft>
                <a:spcPts val="1200"/>
              </a:spcAft>
              <a:buNone/>
            </a:pPr>
            <a:endParaRPr lang="en-US" dirty="0"/>
          </a:p>
        </p:txBody>
      </p:sp>
      <p:sp>
        <p:nvSpPr>
          <p:cNvPr id="5" name="Footer Placeholder 3">
            <a:extLst>
              <a:ext uri="{FF2B5EF4-FFF2-40B4-BE49-F238E27FC236}">
                <a16:creationId xmlns:a16="http://schemas.microsoft.com/office/drawing/2014/main" id="{2F75CE0E-34E2-7DF9-516E-A4ED73A2784A}"/>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Follow-up sessions: Staying on track and preventing relapse</a:t>
            </a:r>
            <a:endParaRPr lang="en-US" dirty="0"/>
          </a:p>
        </p:txBody>
      </p:sp>
    </p:spTree>
    <p:extLst>
      <p:ext uri="{BB962C8B-B14F-4D97-AF65-F5344CB8AC3E}">
        <p14:creationId xmlns:p14="http://schemas.microsoft.com/office/powerpoint/2010/main" val="33069537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855134" y="1987526"/>
            <a:ext cx="7200900" cy="2302767"/>
          </a:xfrm>
        </p:spPr>
        <p:txBody>
          <a:bodyPr/>
          <a:lstStyle/>
          <a:p>
            <a:r>
              <a:rPr lang="en-US" sz="3200" dirty="0"/>
              <a:t>Course wrap up! </a:t>
            </a:r>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
        <p:nvSpPr>
          <p:cNvPr id="17" name="Rectangle 3">
            <a:extLst>
              <a:ext uri="{FF2B5EF4-FFF2-40B4-BE49-F238E27FC236}">
                <a16:creationId xmlns:a16="http://schemas.microsoft.com/office/drawing/2014/main" id="{B91543D8-0287-6423-4D83-73DF55A6F670}"/>
              </a:ext>
            </a:extLst>
          </p:cNvPr>
          <p:cNvSpPr txBox="1">
            <a:spLocks noChangeArrowheads="1"/>
          </p:cNvSpPr>
          <p:nvPr/>
        </p:nvSpPr>
        <p:spPr bwMode="auto">
          <a:xfrm>
            <a:off x="855134" y="2554519"/>
            <a:ext cx="7713518" cy="11687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0325" indent="-60325" eaLnBrk="1" hangingPunct="1">
              <a:buFontTx/>
              <a:buNone/>
            </a:pPr>
            <a:endParaRPr lang="en-US" alt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68424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24585-FCB2-930B-2A76-7702D75EF2EF}"/>
              </a:ext>
            </a:extLst>
          </p:cNvPr>
          <p:cNvSpPr>
            <a:spLocks noGrp="1"/>
          </p:cNvSpPr>
          <p:nvPr>
            <p:ph type="title"/>
          </p:nvPr>
        </p:nvSpPr>
        <p:spPr/>
        <p:txBody>
          <a:bodyPr/>
          <a:lstStyle/>
          <a:p>
            <a:r>
              <a:rPr lang="en-US" dirty="0"/>
              <a:t>Training and skills assessment</a:t>
            </a:r>
          </a:p>
        </p:txBody>
      </p:sp>
      <p:sp>
        <p:nvSpPr>
          <p:cNvPr id="3" name="Text Placeholder 2">
            <a:extLst>
              <a:ext uri="{FF2B5EF4-FFF2-40B4-BE49-F238E27FC236}">
                <a16:creationId xmlns:a16="http://schemas.microsoft.com/office/drawing/2014/main" id="{2F36E6E3-2916-BA03-D92C-8A726B50E6D7}"/>
              </a:ext>
            </a:extLst>
          </p:cNvPr>
          <p:cNvSpPr>
            <a:spLocks noGrp="1"/>
          </p:cNvSpPr>
          <p:nvPr>
            <p:ph type="body" idx="12"/>
          </p:nvPr>
        </p:nvSpPr>
        <p:spPr/>
        <p:txBody>
          <a:bodyPr/>
          <a:lstStyle/>
          <a:p>
            <a:pPr marL="0" indent="0">
              <a:spcBef>
                <a:spcPts val="900"/>
              </a:spcBef>
              <a:spcAft>
                <a:spcPts val="900"/>
              </a:spcAft>
              <a:buNone/>
            </a:pPr>
            <a:r>
              <a:rPr lang="en-US" sz="2000" b="1" dirty="0">
                <a:solidFill>
                  <a:schemeClr val="accent1"/>
                </a:solidFill>
              </a:rPr>
              <a:t>Recommended</a:t>
            </a:r>
          </a:p>
          <a:p>
            <a:pPr>
              <a:spcBef>
                <a:spcPts val="900"/>
              </a:spcBef>
              <a:spcAft>
                <a:spcPts val="900"/>
              </a:spcAft>
            </a:pPr>
            <a:r>
              <a:rPr lang="en-US" dirty="0"/>
              <a:t>Successfully complete the online training assessment</a:t>
            </a:r>
          </a:p>
          <a:p>
            <a:pPr>
              <a:spcBef>
                <a:spcPts val="900"/>
              </a:spcBef>
              <a:spcAft>
                <a:spcPts val="900"/>
              </a:spcAft>
            </a:pPr>
            <a:r>
              <a:rPr lang="en-US" dirty="0"/>
              <a:t>Complete face-to-face skills training course</a:t>
            </a:r>
          </a:p>
          <a:p>
            <a:pPr>
              <a:spcBef>
                <a:spcPts val="900"/>
              </a:spcBef>
              <a:spcAft>
                <a:spcPts val="900"/>
              </a:spcAft>
            </a:pPr>
            <a:r>
              <a:rPr lang="en-US" dirty="0"/>
              <a:t>Observe the delivery of a quit smoking consult from </a:t>
            </a:r>
            <a:br>
              <a:rPr lang="en-US" dirty="0"/>
            </a:br>
            <a:r>
              <a:rPr lang="en-US" dirty="0"/>
              <a:t>an experienced practitioner</a:t>
            </a:r>
          </a:p>
          <a:p>
            <a:pPr>
              <a:spcBef>
                <a:spcPts val="900"/>
              </a:spcBef>
              <a:spcAft>
                <a:spcPts val="900"/>
              </a:spcAft>
            </a:pPr>
            <a:r>
              <a:rPr lang="en-US" dirty="0"/>
              <a:t>Be observed conducting at least two quit smoking </a:t>
            </a:r>
            <a:br>
              <a:rPr lang="en-US" dirty="0"/>
            </a:br>
            <a:r>
              <a:rPr lang="en-US" dirty="0"/>
              <a:t>consultations with feedback provided</a:t>
            </a:r>
          </a:p>
        </p:txBody>
      </p:sp>
      <p:sp>
        <p:nvSpPr>
          <p:cNvPr id="4" name="Footer Placeholder 3">
            <a:extLst>
              <a:ext uri="{FF2B5EF4-FFF2-40B4-BE49-F238E27FC236}">
                <a16:creationId xmlns:a16="http://schemas.microsoft.com/office/drawing/2014/main" id="{EAFF41E1-4046-60CF-321E-7148BDDBB3EC}"/>
              </a:ext>
            </a:extLst>
          </p:cNvPr>
          <p:cNvSpPr>
            <a:spLocks noGrp="1"/>
          </p:cNvSpPr>
          <p:nvPr>
            <p:ph type="ftr" sz="quarter" idx="3"/>
          </p:nvPr>
        </p:nvSpPr>
        <p:spPr/>
        <p:txBody>
          <a:bodyPr/>
          <a:lstStyle/>
          <a:p>
            <a:pPr>
              <a:defRPr/>
            </a:pPr>
            <a:r>
              <a:rPr lang="en-US" b="1" dirty="0"/>
              <a:t>Community mental health tobacco treatment training</a:t>
            </a:r>
            <a:endParaRPr lang="en-US" dirty="0"/>
          </a:p>
        </p:txBody>
      </p:sp>
    </p:spTree>
    <p:extLst>
      <p:ext uri="{BB962C8B-B14F-4D97-AF65-F5344CB8AC3E}">
        <p14:creationId xmlns:p14="http://schemas.microsoft.com/office/powerpoint/2010/main" val="10262693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54B28-F419-274F-BF5E-7B3C4E5AAA7D}"/>
              </a:ext>
            </a:extLst>
          </p:cNvPr>
          <p:cNvSpPr>
            <a:spLocks noGrp="1"/>
          </p:cNvSpPr>
          <p:nvPr>
            <p:ph type="title"/>
          </p:nvPr>
        </p:nvSpPr>
        <p:spPr/>
        <p:txBody>
          <a:bodyPr/>
          <a:lstStyle/>
          <a:p>
            <a:r>
              <a:rPr lang="en-US" dirty="0"/>
              <a:t>NCSCT resources – ncsct.co.uk</a:t>
            </a:r>
          </a:p>
        </p:txBody>
      </p:sp>
      <p:pic>
        <p:nvPicPr>
          <p:cNvPr id="5" name="Picture 4">
            <a:extLst>
              <a:ext uri="{FF2B5EF4-FFF2-40B4-BE49-F238E27FC236}">
                <a16:creationId xmlns:a16="http://schemas.microsoft.com/office/drawing/2014/main" id="{69FB317E-4BF2-0940-B412-ED551DCB5BD0}"/>
              </a:ext>
            </a:extLst>
          </p:cNvPr>
          <p:cNvPicPr>
            <a:picLocks noChangeAspect="1"/>
          </p:cNvPicPr>
          <p:nvPr/>
        </p:nvPicPr>
        <p:blipFill>
          <a:blip r:embed="rId3"/>
          <a:srcRect/>
          <a:stretch/>
        </p:blipFill>
        <p:spPr>
          <a:xfrm>
            <a:off x="4697151" y="1839668"/>
            <a:ext cx="3387309" cy="3646731"/>
          </a:xfrm>
          <a:prstGeom prst="rect">
            <a:avLst/>
          </a:prstGeom>
        </p:spPr>
      </p:pic>
      <p:sp>
        <p:nvSpPr>
          <p:cNvPr id="6" name="TextBox 5">
            <a:extLst>
              <a:ext uri="{FF2B5EF4-FFF2-40B4-BE49-F238E27FC236}">
                <a16:creationId xmlns:a16="http://schemas.microsoft.com/office/drawing/2014/main" id="{6437CD3D-F1A9-9746-AC24-824136E1053B}"/>
              </a:ext>
            </a:extLst>
          </p:cNvPr>
          <p:cNvSpPr txBox="1"/>
          <p:nvPr/>
        </p:nvSpPr>
        <p:spPr>
          <a:xfrm>
            <a:off x="5235452" y="5419720"/>
            <a:ext cx="2310706" cy="414549"/>
          </a:xfrm>
          <a:prstGeom prst="rect">
            <a:avLst/>
          </a:prstGeom>
          <a:noFill/>
        </p:spPr>
        <p:txBody>
          <a:bodyPr wrap="square" rtlCol="0">
            <a:noAutofit/>
          </a:bodyPr>
          <a:lstStyle/>
          <a:p>
            <a:pPr algn="ctr"/>
            <a:r>
              <a:rPr lang="en-US" sz="1500" dirty="0">
                <a:latin typeface="Arial" panose="020B0604020202020204" pitchFamily="34" charset="0"/>
                <a:cs typeface="Arial" panose="020B0604020202020204" pitchFamily="34" charset="0"/>
              </a:rPr>
              <a:t>Practice guidance</a:t>
            </a:r>
          </a:p>
        </p:txBody>
      </p:sp>
      <p:pic>
        <p:nvPicPr>
          <p:cNvPr id="7" name="Picture 6">
            <a:extLst>
              <a:ext uri="{FF2B5EF4-FFF2-40B4-BE49-F238E27FC236}">
                <a16:creationId xmlns:a16="http://schemas.microsoft.com/office/drawing/2014/main" id="{5A5587B4-820A-F84A-9CD8-7DC167940EC0}"/>
              </a:ext>
            </a:extLst>
          </p:cNvPr>
          <p:cNvPicPr>
            <a:picLocks noChangeAspect="1"/>
          </p:cNvPicPr>
          <p:nvPr/>
        </p:nvPicPr>
        <p:blipFill>
          <a:blip r:embed="rId4"/>
          <a:srcRect/>
          <a:stretch/>
        </p:blipFill>
        <p:spPr>
          <a:xfrm>
            <a:off x="1078770" y="1839668"/>
            <a:ext cx="3387310" cy="3646732"/>
          </a:xfrm>
          <a:prstGeom prst="rect">
            <a:avLst/>
          </a:prstGeom>
        </p:spPr>
      </p:pic>
      <p:sp>
        <p:nvSpPr>
          <p:cNvPr id="8" name="TextBox 7">
            <a:extLst>
              <a:ext uri="{FF2B5EF4-FFF2-40B4-BE49-F238E27FC236}">
                <a16:creationId xmlns:a16="http://schemas.microsoft.com/office/drawing/2014/main" id="{19081952-D18D-3547-A77D-F5942B8ABF2F}"/>
              </a:ext>
            </a:extLst>
          </p:cNvPr>
          <p:cNvSpPr txBox="1"/>
          <p:nvPr/>
        </p:nvSpPr>
        <p:spPr>
          <a:xfrm>
            <a:off x="1617072" y="5419720"/>
            <a:ext cx="2310706" cy="414549"/>
          </a:xfrm>
          <a:prstGeom prst="rect">
            <a:avLst/>
          </a:prstGeom>
          <a:noFill/>
        </p:spPr>
        <p:txBody>
          <a:bodyPr wrap="square" rtlCol="0">
            <a:noAutofit/>
          </a:bodyPr>
          <a:lstStyle/>
          <a:p>
            <a:pPr algn="ctr"/>
            <a:r>
              <a:rPr lang="en-US" sz="1500" dirty="0">
                <a:latin typeface="Arial" panose="020B0604020202020204" pitchFamily="34" charset="0"/>
                <a:cs typeface="Arial" panose="020B0604020202020204" pitchFamily="34" charset="0"/>
              </a:rPr>
              <a:t>Briefings</a:t>
            </a:r>
          </a:p>
        </p:txBody>
      </p:sp>
      <p:sp>
        <p:nvSpPr>
          <p:cNvPr id="10" name="Footer Placeholder 3">
            <a:extLst>
              <a:ext uri="{FF2B5EF4-FFF2-40B4-BE49-F238E27FC236}">
                <a16:creationId xmlns:a16="http://schemas.microsoft.com/office/drawing/2014/main" id="{B187F1A0-B164-E646-B8F2-5266DACFD186}"/>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endParaRPr lang="en-US" dirty="0"/>
          </a:p>
        </p:txBody>
      </p:sp>
    </p:spTree>
    <p:extLst>
      <p:ext uri="{BB962C8B-B14F-4D97-AF65-F5344CB8AC3E}">
        <p14:creationId xmlns:p14="http://schemas.microsoft.com/office/powerpoint/2010/main" val="17334858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54B28-F419-274F-BF5E-7B3C4E5AAA7D}"/>
              </a:ext>
            </a:extLst>
          </p:cNvPr>
          <p:cNvSpPr>
            <a:spLocks noGrp="1"/>
          </p:cNvSpPr>
          <p:nvPr>
            <p:ph type="title"/>
          </p:nvPr>
        </p:nvSpPr>
        <p:spPr/>
        <p:txBody>
          <a:bodyPr/>
          <a:lstStyle/>
          <a:p>
            <a:r>
              <a:rPr lang="en-US" dirty="0"/>
              <a:t>Mental health resources – ncsct.co.uk</a:t>
            </a:r>
          </a:p>
        </p:txBody>
      </p:sp>
      <p:pic>
        <p:nvPicPr>
          <p:cNvPr id="5" name="Picture 4">
            <a:extLst>
              <a:ext uri="{FF2B5EF4-FFF2-40B4-BE49-F238E27FC236}">
                <a16:creationId xmlns:a16="http://schemas.microsoft.com/office/drawing/2014/main" id="{35D46F7E-E8D6-F545-AC02-524D18F720F5}"/>
              </a:ext>
            </a:extLst>
          </p:cNvPr>
          <p:cNvPicPr>
            <a:picLocks noChangeAspect="1"/>
          </p:cNvPicPr>
          <p:nvPr/>
        </p:nvPicPr>
        <p:blipFill>
          <a:blip r:embed="rId3"/>
          <a:srcRect/>
          <a:stretch/>
        </p:blipFill>
        <p:spPr>
          <a:xfrm>
            <a:off x="5482343" y="2097155"/>
            <a:ext cx="2671146" cy="2875719"/>
          </a:xfrm>
          <a:prstGeom prst="rect">
            <a:avLst/>
          </a:prstGeom>
        </p:spPr>
      </p:pic>
      <p:pic>
        <p:nvPicPr>
          <p:cNvPr id="6" name="Picture 5">
            <a:extLst>
              <a:ext uri="{FF2B5EF4-FFF2-40B4-BE49-F238E27FC236}">
                <a16:creationId xmlns:a16="http://schemas.microsoft.com/office/drawing/2014/main" id="{245E80AE-6C8C-6944-A2E6-A7479503049D}"/>
              </a:ext>
            </a:extLst>
          </p:cNvPr>
          <p:cNvPicPr>
            <a:picLocks noChangeAspect="1"/>
          </p:cNvPicPr>
          <p:nvPr/>
        </p:nvPicPr>
        <p:blipFill>
          <a:blip r:embed="rId4"/>
          <a:srcRect/>
          <a:stretch/>
        </p:blipFill>
        <p:spPr>
          <a:xfrm>
            <a:off x="817730" y="2117035"/>
            <a:ext cx="3783147" cy="3010754"/>
          </a:xfrm>
          <a:prstGeom prst="rect">
            <a:avLst/>
          </a:prstGeom>
        </p:spPr>
      </p:pic>
      <p:sp>
        <p:nvSpPr>
          <p:cNvPr id="7" name="TextBox 6">
            <a:extLst>
              <a:ext uri="{FF2B5EF4-FFF2-40B4-BE49-F238E27FC236}">
                <a16:creationId xmlns:a16="http://schemas.microsoft.com/office/drawing/2014/main" id="{391BABB2-FB30-9842-BF73-DE1696A20CAB}"/>
              </a:ext>
            </a:extLst>
          </p:cNvPr>
          <p:cNvSpPr txBox="1"/>
          <p:nvPr/>
        </p:nvSpPr>
        <p:spPr>
          <a:xfrm>
            <a:off x="5662563" y="5012217"/>
            <a:ext cx="2310706" cy="1040713"/>
          </a:xfrm>
          <a:prstGeom prst="rect">
            <a:avLst/>
          </a:prstGeom>
          <a:noFill/>
        </p:spPr>
        <p:txBody>
          <a:bodyPr wrap="square" rtlCol="0">
            <a:noAutofit/>
          </a:bodyPr>
          <a:lstStyle/>
          <a:p>
            <a:pPr algn="ctr"/>
            <a:r>
              <a:rPr lang="en-US" sz="1500" dirty="0">
                <a:latin typeface="Arial" panose="020B0604020202020204" pitchFamily="34" charset="0"/>
                <a:cs typeface="Arial" panose="020B0604020202020204" pitchFamily="34" charset="0"/>
              </a:rPr>
              <a:t>Smoking cessation and mental health briefing</a:t>
            </a:r>
          </a:p>
        </p:txBody>
      </p:sp>
      <p:sp>
        <p:nvSpPr>
          <p:cNvPr id="8" name="TextBox 7">
            <a:extLst>
              <a:ext uri="{FF2B5EF4-FFF2-40B4-BE49-F238E27FC236}">
                <a16:creationId xmlns:a16="http://schemas.microsoft.com/office/drawing/2014/main" id="{5F8FA742-22E6-C74C-8477-2CE4BCEB8BB6}"/>
              </a:ext>
            </a:extLst>
          </p:cNvPr>
          <p:cNvSpPr txBox="1"/>
          <p:nvPr/>
        </p:nvSpPr>
        <p:spPr>
          <a:xfrm>
            <a:off x="1550742" y="5012217"/>
            <a:ext cx="2310706" cy="1040713"/>
          </a:xfrm>
          <a:prstGeom prst="rect">
            <a:avLst/>
          </a:prstGeom>
          <a:noFill/>
        </p:spPr>
        <p:txBody>
          <a:bodyPr wrap="square" rtlCol="0">
            <a:noAutofit/>
          </a:bodyPr>
          <a:lstStyle/>
          <a:p>
            <a:pPr algn="ctr"/>
            <a:r>
              <a:rPr lang="en-US" sz="1500" dirty="0">
                <a:latin typeface="Arial" panose="020B0604020202020204" pitchFamily="34" charset="0"/>
                <a:cs typeface="Arial" panose="020B0604020202020204" pitchFamily="34" charset="0"/>
              </a:rPr>
              <a:t>Mental health</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specialty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module</a:t>
            </a:r>
          </a:p>
        </p:txBody>
      </p:sp>
      <p:sp>
        <p:nvSpPr>
          <p:cNvPr id="10" name="Footer Placeholder 3">
            <a:extLst>
              <a:ext uri="{FF2B5EF4-FFF2-40B4-BE49-F238E27FC236}">
                <a16:creationId xmlns:a16="http://schemas.microsoft.com/office/drawing/2014/main" id="{E334F7FD-6FD1-7DEB-20FB-06794F4EC1E9}"/>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endParaRPr lang="en-US" dirty="0"/>
          </a:p>
        </p:txBody>
      </p:sp>
    </p:spTree>
    <p:extLst>
      <p:ext uri="{BB962C8B-B14F-4D97-AF65-F5344CB8AC3E}">
        <p14:creationId xmlns:p14="http://schemas.microsoft.com/office/powerpoint/2010/main" val="129037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4"/>
          <a:stretch>
            <a:fillRect/>
          </a:stretch>
        </p:blipFill>
        <p:spPr>
          <a:xfrm>
            <a:off x="0" y="0"/>
            <a:ext cx="9144000" cy="6858000"/>
          </a:xfrm>
          <a:prstGeom prst="rect">
            <a:avLst/>
          </a:prstGeom>
        </p:spPr>
      </p:pic>
      <p:grpSp>
        <p:nvGrpSpPr>
          <p:cNvPr id="13" name="Group 12">
            <a:extLst>
              <a:ext uri="{FF2B5EF4-FFF2-40B4-BE49-F238E27FC236}">
                <a16:creationId xmlns:a16="http://schemas.microsoft.com/office/drawing/2014/main" id="{B66EA3B5-E322-8446-A887-931D0BED7954}"/>
              </a:ext>
            </a:extLst>
          </p:cNvPr>
          <p:cNvGrpSpPr/>
          <p:nvPr/>
        </p:nvGrpSpPr>
        <p:grpSpPr>
          <a:xfrm>
            <a:off x="696808" y="1586236"/>
            <a:ext cx="7860850" cy="559150"/>
            <a:chOff x="696808" y="1628560"/>
            <a:chExt cx="7860850" cy="559150"/>
          </a:xfrm>
        </p:grpSpPr>
        <p:pic>
          <p:nvPicPr>
            <p:cNvPr id="14" name="Picture 13">
              <a:extLst>
                <a:ext uri="{FF2B5EF4-FFF2-40B4-BE49-F238E27FC236}">
                  <a16:creationId xmlns:a16="http://schemas.microsoft.com/office/drawing/2014/main" id="{434884BA-341E-774C-A810-C587F219649F}"/>
                </a:ext>
              </a:extLst>
            </p:cNvPr>
            <p:cNvPicPr>
              <a:picLocks noChangeAspect="1"/>
            </p:cNvPicPr>
            <p:nvPr/>
          </p:nvPicPr>
          <p:blipFill>
            <a:blip r:embed="rId5"/>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15" name="Text Placeholder 3">
              <a:extLst>
                <a:ext uri="{FF2B5EF4-FFF2-40B4-BE49-F238E27FC236}">
                  <a16:creationId xmlns:a16="http://schemas.microsoft.com/office/drawing/2014/main" id="{BFBAFE38-7968-D543-9678-4A6DFE970DB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1.	Confirm readiness and ability to quit or CDTS</a:t>
              </a:r>
            </a:p>
          </p:txBody>
        </p:sp>
      </p:grpSp>
      <p:grpSp>
        <p:nvGrpSpPr>
          <p:cNvPr id="16" name="Group 15">
            <a:extLst>
              <a:ext uri="{FF2B5EF4-FFF2-40B4-BE49-F238E27FC236}">
                <a16:creationId xmlns:a16="http://schemas.microsoft.com/office/drawing/2014/main" id="{400021F7-5522-D644-894C-7B746235D6A8}"/>
              </a:ext>
            </a:extLst>
          </p:cNvPr>
          <p:cNvGrpSpPr/>
          <p:nvPr/>
        </p:nvGrpSpPr>
        <p:grpSpPr>
          <a:xfrm>
            <a:off x="696808" y="2458921"/>
            <a:ext cx="7860850" cy="559150"/>
            <a:chOff x="696808" y="2276872"/>
            <a:chExt cx="7860850" cy="559150"/>
          </a:xfrm>
        </p:grpSpPr>
        <p:pic>
          <p:nvPicPr>
            <p:cNvPr id="17" name="Picture 16">
              <a:extLst>
                <a:ext uri="{FF2B5EF4-FFF2-40B4-BE49-F238E27FC236}">
                  <a16:creationId xmlns:a16="http://schemas.microsoft.com/office/drawing/2014/main" id="{1AFF3887-2132-5E41-B736-FFA2DDEE2900}"/>
                </a:ext>
              </a:extLst>
            </p:cNvPr>
            <p:cNvPicPr>
              <a:picLocks noChangeAspect="1"/>
            </p:cNvPicPr>
            <p:nvPr/>
          </p:nvPicPr>
          <p:blipFill>
            <a:blip r:embed="rId6"/>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18" name="Text Placeholder 3">
              <a:extLst>
                <a:ext uri="{FF2B5EF4-FFF2-40B4-BE49-F238E27FC236}">
                  <a16:creationId xmlns:a16="http://schemas.microsoft.com/office/drawing/2014/main" id="{7B14E537-1B8E-B44F-8982-8700026BBBAF}"/>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2.	Confirm that the patient has sufficient supply of medication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and discuss expectations of medication</a:t>
              </a:r>
            </a:p>
          </p:txBody>
        </p:sp>
      </p:grpSp>
      <p:grpSp>
        <p:nvGrpSpPr>
          <p:cNvPr id="19" name="Group 18">
            <a:extLst>
              <a:ext uri="{FF2B5EF4-FFF2-40B4-BE49-F238E27FC236}">
                <a16:creationId xmlns:a16="http://schemas.microsoft.com/office/drawing/2014/main" id="{0BDD9D0F-970C-E641-A659-F147498D605C}"/>
              </a:ext>
            </a:extLst>
          </p:cNvPr>
          <p:cNvGrpSpPr/>
          <p:nvPr/>
        </p:nvGrpSpPr>
        <p:grpSpPr>
          <a:xfrm>
            <a:off x="696808" y="3331606"/>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7"/>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3.	Discuss withdrawal symptoms and urges to smoke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and how to deal with them</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696808" y="4204291"/>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8"/>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4.	Advise on changing routine</a:t>
              </a:r>
            </a:p>
          </p:txBody>
        </p:sp>
      </p:grpSp>
      <p:grpSp>
        <p:nvGrpSpPr>
          <p:cNvPr id="25" name="Group 24">
            <a:extLst>
              <a:ext uri="{FF2B5EF4-FFF2-40B4-BE49-F238E27FC236}">
                <a16:creationId xmlns:a16="http://schemas.microsoft.com/office/drawing/2014/main" id="{1A3E0E19-DF5A-E043-94D5-CD2AEABC09F9}"/>
              </a:ext>
            </a:extLst>
          </p:cNvPr>
          <p:cNvGrpSpPr/>
          <p:nvPr/>
        </p:nvGrpSpPr>
        <p:grpSpPr>
          <a:xfrm>
            <a:off x="696808" y="5076975"/>
            <a:ext cx="7860850" cy="559150"/>
            <a:chOff x="696808" y="4221088"/>
            <a:chExt cx="7860850" cy="559150"/>
          </a:xfrm>
        </p:grpSpPr>
        <p:pic>
          <p:nvPicPr>
            <p:cNvPr id="26" name="Picture 25">
              <a:extLst>
                <a:ext uri="{FF2B5EF4-FFF2-40B4-BE49-F238E27FC236}">
                  <a16:creationId xmlns:a16="http://schemas.microsoft.com/office/drawing/2014/main" id="{43CF78C3-2DA2-4A4A-9AFA-A9225C98221E}"/>
                </a:ext>
              </a:extLst>
            </p:cNvPr>
            <p:cNvPicPr>
              <a:picLocks noChangeAspect="1"/>
            </p:cNvPicPr>
            <p:nvPr/>
          </p:nvPicPr>
          <p:blipFill>
            <a:blip r:embed="rId9"/>
            <a:srcRect/>
            <a:stretch/>
          </p:blipFill>
          <p:spPr>
            <a:xfrm>
              <a:off x="696808" y="4253013"/>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8DEFA404-6453-6C47-8783-F7A35E7D1C12}"/>
                </a:ext>
              </a:extLst>
            </p:cNvPr>
            <p:cNvSpPr txBox="1">
              <a:spLocks/>
            </p:cNvSpPr>
            <p:nvPr/>
          </p:nvSpPr>
          <p:spPr bwMode="auto">
            <a:xfrm>
              <a:off x="1365508" y="4221088"/>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5.	Discuss how to address the issue of the patient’s smoking contacts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and how the patient can get support during their quit attempt</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EF71A0"/>
                </a:solidFill>
              </a:rPr>
              <a:t>Quit date session</a:t>
            </a:r>
            <a:endParaRPr lang="en-US" dirty="0"/>
          </a:p>
        </p:txBody>
      </p:sp>
      <p:pic>
        <p:nvPicPr>
          <p:cNvPr id="9" name="Picture 8">
            <a:extLst>
              <a:ext uri="{FF2B5EF4-FFF2-40B4-BE49-F238E27FC236}">
                <a16:creationId xmlns:a16="http://schemas.microsoft.com/office/drawing/2014/main" id="{9E8BADC1-6CA6-4A45-BC43-F387BD6EA1A5}"/>
              </a:ext>
            </a:extLst>
          </p:cNvPr>
          <p:cNvPicPr>
            <a:picLocks noChangeAspect="1"/>
          </p:cNvPicPr>
          <p:nvPr/>
        </p:nvPicPr>
        <p:blipFill>
          <a:blip r:embed="rId10"/>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spTree>
    <p:extLst>
      <p:ext uri="{BB962C8B-B14F-4D97-AF65-F5344CB8AC3E}">
        <p14:creationId xmlns:p14="http://schemas.microsoft.com/office/powerpoint/2010/main" val="4200219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p:txBody>
          <a:bodyPr/>
          <a:lstStyle/>
          <a:p>
            <a:r>
              <a:rPr lang="en-US" sz="3200" dirty="0"/>
              <a:t>Community mental health tobacco treatment training</a:t>
            </a:r>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
        <p:nvSpPr>
          <p:cNvPr id="17" name="Rectangle 3">
            <a:extLst>
              <a:ext uri="{FF2B5EF4-FFF2-40B4-BE49-F238E27FC236}">
                <a16:creationId xmlns:a16="http://schemas.microsoft.com/office/drawing/2014/main" id="{B91543D8-0287-6423-4D83-73DF55A6F670}"/>
              </a:ext>
            </a:extLst>
          </p:cNvPr>
          <p:cNvSpPr txBox="1">
            <a:spLocks noChangeArrowheads="1"/>
          </p:cNvSpPr>
          <p:nvPr/>
        </p:nvSpPr>
        <p:spPr bwMode="auto">
          <a:xfrm>
            <a:off x="952500" y="2743201"/>
            <a:ext cx="7713518" cy="11687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0325" indent="-60325" eaLnBrk="1" hangingPunct="1">
              <a:buFontTx/>
              <a:buNone/>
            </a:pPr>
            <a:r>
              <a:rPr lang="en-US" altLang="en-US" sz="2800" b="1" dirty="0">
                <a:solidFill>
                  <a:schemeClr val="accent3"/>
                </a:solidFill>
                <a:latin typeface="Arial" panose="020B0604020202020204" pitchFamily="34" charset="0"/>
                <a:cs typeface="Arial" panose="020B0604020202020204" pitchFamily="34" charset="0"/>
              </a:rPr>
              <a:t>Thanks again!!</a:t>
            </a:r>
          </a:p>
        </p:txBody>
      </p:sp>
    </p:spTree>
    <p:extLst>
      <p:ext uri="{BB962C8B-B14F-4D97-AF65-F5344CB8AC3E}">
        <p14:creationId xmlns:p14="http://schemas.microsoft.com/office/powerpoint/2010/main" val="12013374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5666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4"/>
          <a:stretch>
            <a:fillRect/>
          </a:stretch>
        </p:blipFill>
        <p:spPr>
          <a:xfrm>
            <a:off x="0" y="0"/>
            <a:ext cx="9144000" cy="6858000"/>
          </a:xfrm>
          <a:prstGeom prst="rect">
            <a:avLst/>
          </a:prstGeom>
        </p:spPr>
      </p:pic>
      <p:grpSp>
        <p:nvGrpSpPr>
          <p:cNvPr id="13" name="Group 12">
            <a:extLst>
              <a:ext uri="{FF2B5EF4-FFF2-40B4-BE49-F238E27FC236}">
                <a16:creationId xmlns:a16="http://schemas.microsoft.com/office/drawing/2014/main" id="{B66EA3B5-E322-8446-A887-931D0BED7954}"/>
              </a:ext>
            </a:extLst>
          </p:cNvPr>
          <p:cNvGrpSpPr/>
          <p:nvPr/>
        </p:nvGrpSpPr>
        <p:grpSpPr>
          <a:xfrm>
            <a:off x="696808" y="1586236"/>
            <a:ext cx="7860850" cy="559150"/>
            <a:chOff x="696808" y="1628560"/>
            <a:chExt cx="7860850" cy="559150"/>
          </a:xfrm>
        </p:grpSpPr>
        <p:pic>
          <p:nvPicPr>
            <p:cNvPr id="14" name="Picture 13">
              <a:extLst>
                <a:ext uri="{FF2B5EF4-FFF2-40B4-BE49-F238E27FC236}">
                  <a16:creationId xmlns:a16="http://schemas.microsoft.com/office/drawing/2014/main" id="{434884BA-341E-774C-A810-C587F219649F}"/>
                </a:ext>
              </a:extLst>
            </p:cNvPr>
            <p:cNvPicPr>
              <a:picLocks noChangeAspect="1"/>
            </p:cNvPicPr>
            <p:nvPr/>
          </p:nvPicPr>
          <p:blipFill>
            <a:blip r:embed="rId5"/>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15" name="Text Placeholder 3">
              <a:extLst>
                <a:ext uri="{FF2B5EF4-FFF2-40B4-BE49-F238E27FC236}">
                  <a16:creationId xmlns:a16="http://schemas.microsoft.com/office/drawing/2014/main" id="{BFBAFE38-7968-D543-9678-4A6DFE970DB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6.	Address any potential high-risk situations in the coming week</a:t>
              </a:r>
            </a:p>
          </p:txBody>
        </p:sp>
      </p:grpSp>
      <p:grpSp>
        <p:nvGrpSpPr>
          <p:cNvPr id="16" name="Group 15">
            <a:extLst>
              <a:ext uri="{FF2B5EF4-FFF2-40B4-BE49-F238E27FC236}">
                <a16:creationId xmlns:a16="http://schemas.microsoft.com/office/drawing/2014/main" id="{400021F7-5522-D644-894C-7B746235D6A8}"/>
              </a:ext>
            </a:extLst>
          </p:cNvPr>
          <p:cNvGrpSpPr/>
          <p:nvPr/>
        </p:nvGrpSpPr>
        <p:grpSpPr>
          <a:xfrm>
            <a:off x="696808" y="2458921"/>
            <a:ext cx="7860850" cy="559150"/>
            <a:chOff x="696808" y="2276872"/>
            <a:chExt cx="7860850" cy="559150"/>
          </a:xfrm>
        </p:grpSpPr>
        <p:pic>
          <p:nvPicPr>
            <p:cNvPr id="17" name="Picture 16">
              <a:extLst>
                <a:ext uri="{FF2B5EF4-FFF2-40B4-BE49-F238E27FC236}">
                  <a16:creationId xmlns:a16="http://schemas.microsoft.com/office/drawing/2014/main" id="{1AFF3887-2132-5E41-B736-FFA2DDEE2900}"/>
                </a:ext>
              </a:extLst>
            </p:cNvPr>
            <p:cNvPicPr>
              <a:picLocks noChangeAspect="1"/>
            </p:cNvPicPr>
            <p:nvPr/>
          </p:nvPicPr>
          <p:blipFill>
            <a:blip r:embed="rId6"/>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18" name="Text Placeholder 3">
              <a:extLst>
                <a:ext uri="{FF2B5EF4-FFF2-40B4-BE49-F238E27FC236}">
                  <a16:creationId xmlns:a16="http://schemas.microsoft.com/office/drawing/2014/main" id="{7B14E537-1B8E-B44F-8982-8700026BBBAF}"/>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7.	Conduct carbon monoxide (CO) monitoring</a:t>
              </a:r>
            </a:p>
          </p:txBody>
        </p:sp>
      </p:grpSp>
      <p:grpSp>
        <p:nvGrpSpPr>
          <p:cNvPr id="19" name="Group 18">
            <a:extLst>
              <a:ext uri="{FF2B5EF4-FFF2-40B4-BE49-F238E27FC236}">
                <a16:creationId xmlns:a16="http://schemas.microsoft.com/office/drawing/2014/main" id="{0BDD9D0F-970C-E641-A659-F147498D605C}"/>
              </a:ext>
            </a:extLst>
          </p:cNvPr>
          <p:cNvGrpSpPr/>
          <p:nvPr/>
        </p:nvGrpSpPr>
        <p:grpSpPr>
          <a:xfrm>
            <a:off x="696808" y="3331606"/>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7"/>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8.	Confirm the importance of abrupt cessation </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696808" y="4204291"/>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8"/>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9.	Prompt a commitment from the patient</a:t>
              </a:r>
            </a:p>
          </p:txBody>
        </p:sp>
      </p:grpSp>
      <p:grpSp>
        <p:nvGrpSpPr>
          <p:cNvPr id="25" name="Group 24">
            <a:extLst>
              <a:ext uri="{FF2B5EF4-FFF2-40B4-BE49-F238E27FC236}">
                <a16:creationId xmlns:a16="http://schemas.microsoft.com/office/drawing/2014/main" id="{1A3E0E19-DF5A-E043-94D5-CD2AEABC09F9}"/>
              </a:ext>
            </a:extLst>
          </p:cNvPr>
          <p:cNvGrpSpPr/>
          <p:nvPr/>
        </p:nvGrpSpPr>
        <p:grpSpPr>
          <a:xfrm>
            <a:off x="696808" y="5076975"/>
            <a:ext cx="7860850" cy="559150"/>
            <a:chOff x="696808" y="4221088"/>
            <a:chExt cx="7860850" cy="559150"/>
          </a:xfrm>
        </p:grpSpPr>
        <p:pic>
          <p:nvPicPr>
            <p:cNvPr id="26" name="Picture 25">
              <a:extLst>
                <a:ext uri="{FF2B5EF4-FFF2-40B4-BE49-F238E27FC236}">
                  <a16:creationId xmlns:a16="http://schemas.microsoft.com/office/drawing/2014/main" id="{43CF78C3-2DA2-4A4A-9AFA-A9225C98221E}"/>
                </a:ext>
              </a:extLst>
            </p:cNvPr>
            <p:cNvPicPr>
              <a:picLocks noChangeAspect="1"/>
            </p:cNvPicPr>
            <p:nvPr/>
          </p:nvPicPr>
          <p:blipFill>
            <a:blip r:embed="rId9"/>
            <a:srcRect/>
            <a:stretch/>
          </p:blipFill>
          <p:spPr>
            <a:xfrm>
              <a:off x="696808" y="4253013"/>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8DEFA404-6453-6C47-8783-F7A35E7D1C12}"/>
                </a:ext>
              </a:extLst>
            </p:cNvPr>
            <p:cNvSpPr txBox="1">
              <a:spLocks/>
            </p:cNvSpPr>
            <p:nvPr/>
          </p:nvSpPr>
          <p:spPr bwMode="auto">
            <a:xfrm>
              <a:off x="1365508" y="4221088"/>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354013" algn="l"/>
                </a:tabLst>
              </a:pPr>
              <a:r>
                <a:rPr lang="en-US" sz="1700" dirty="0">
                  <a:solidFill>
                    <a:schemeClr val="bg1"/>
                  </a:solidFill>
                  <a:latin typeface="Arial" panose="020B0604020202020204" pitchFamily="34" charset="0"/>
                  <a:cs typeface="Arial" panose="020B0604020202020204" pitchFamily="34" charset="0"/>
                </a:rPr>
                <a:t>10.	Discuss plans and provide a summary</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EF71A0"/>
                </a:solidFill>
              </a:rPr>
              <a:t>Quit date session</a:t>
            </a:r>
            <a:endParaRPr lang="en-US" dirty="0"/>
          </a:p>
        </p:txBody>
      </p:sp>
      <p:pic>
        <p:nvPicPr>
          <p:cNvPr id="9" name="Picture 8">
            <a:extLst>
              <a:ext uri="{FF2B5EF4-FFF2-40B4-BE49-F238E27FC236}">
                <a16:creationId xmlns:a16="http://schemas.microsoft.com/office/drawing/2014/main" id="{9E8BADC1-6CA6-4A45-BC43-F387BD6EA1A5}"/>
              </a:ext>
            </a:extLst>
          </p:cNvPr>
          <p:cNvPicPr>
            <a:picLocks noChangeAspect="1"/>
          </p:cNvPicPr>
          <p:nvPr/>
        </p:nvPicPr>
        <p:blipFill>
          <a:blip r:embed="rId10"/>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spTree>
    <p:extLst>
      <p:ext uri="{BB962C8B-B14F-4D97-AF65-F5344CB8AC3E}">
        <p14:creationId xmlns:p14="http://schemas.microsoft.com/office/powerpoint/2010/main" val="2387813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practice: patient 2</a:t>
            </a:r>
          </a:p>
        </p:txBody>
      </p:sp>
      <p:graphicFrame>
        <p:nvGraphicFramePr>
          <p:cNvPr id="5" name="Table 4">
            <a:extLst>
              <a:ext uri="{FF2B5EF4-FFF2-40B4-BE49-F238E27FC236}">
                <a16:creationId xmlns:a16="http://schemas.microsoft.com/office/drawing/2014/main" id="{7FC7F7BB-3A09-1D86-E96B-942B76DF5A85}"/>
              </a:ext>
            </a:extLst>
          </p:cNvPr>
          <p:cNvGraphicFramePr>
            <a:graphicFrameLocks noGrp="1"/>
          </p:cNvGraphicFramePr>
          <p:nvPr>
            <p:extLst>
              <p:ext uri="{D42A27DB-BD31-4B8C-83A1-F6EECF244321}">
                <p14:modId xmlns:p14="http://schemas.microsoft.com/office/powerpoint/2010/main" val="3719565783"/>
              </p:ext>
            </p:extLst>
          </p:nvPr>
        </p:nvGraphicFramePr>
        <p:xfrm>
          <a:off x="485280" y="1493143"/>
          <a:ext cx="6201260" cy="4589263"/>
        </p:xfrm>
        <a:graphic>
          <a:graphicData uri="http://schemas.openxmlformats.org/drawingml/2006/table">
            <a:tbl>
              <a:tblPr firstRow="1" bandRow="1">
                <a:tableStyleId>{5C22544A-7EE6-4342-B048-85BDC9FD1C3A}</a:tableStyleId>
              </a:tblPr>
              <a:tblGrid>
                <a:gridCol w="2109708">
                  <a:extLst>
                    <a:ext uri="{9D8B030D-6E8A-4147-A177-3AD203B41FA5}">
                      <a16:colId xmlns:a16="http://schemas.microsoft.com/office/drawing/2014/main" val="3889081879"/>
                    </a:ext>
                  </a:extLst>
                </a:gridCol>
                <a:gridCol w="4091552">
                  <a:extLst>
                    <a:ext uri="{9D8B030D-6E8A-4147-A177-3AD203B41FA5}">
                      <a16:colId xmlns:a16="http://schemas.microsoft.com/office/drawing/2014/main" val="600406677"/>
                    </a:ext>
                  </a:extLst>
                </a:gridCol>
              </a:tblGrid>
              <a:tr h="1096289">
                <a:tc>
                  <a:txBody>
                    <a:bodyPr/>
                    <a:lstStyle/>
                    <a:p>
                      <a:pPr algn="l">
                        <a:lnSpc>
                          <a:spcPts val="1800"/>
                        </a:lnSpc>
                        <a:spcBef>
                          <a:spcPts val="600"/>
                        </a:spcBef>
                        <a:spcAft>
                          <a:spcPts val="600"/>
                        </a:spcAft>
                      </a:pPr>
                      <a:r>
                        <a:rPr lang="en-US" sz="1400" b="1" i="0" baseline="0" dirty="0">
                          <a:latin typeface="Arial" panose="020B0604020202020204" pitchFamily="34" charset="0"/>
                          <a:cs typeface="Arial" panose="020B0604020202020204" pitchFamily="34" charset="0"/>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baseline="0" dirty="0">
                          <a:solidFill>
                            <a:schemeClr val="tx1"/>
                          </a:solidFill>
                          <a:latin typeface="Arial" panose="020B0604020202020204" pitchFamily="34" charset="0"/>
                          <a:cs typeface="Arial" panose="020B0604020202020204" pitchFamily="34" charset="0"/>
                        </a:rPr>
                        <a:t>29-year-old woman living with </a:t>
                      </a:r>
                      <a:br>
                        <a:rPr lang="en-US" sz="1400" b="0" i="0" baseline="0" dirty="0">
                          <a:solidFill>
                            <a:schemeClr val="tx1"/>
                          </a:solidFill>
                          <a:latin typeface="Arial" panose="020B0604020202020204" pitchFamily="34" charset="0"/>
                          <a:cs typeface="Arial" panose="020B0604020202020204" pitchFamily="34" charset="0"/>
                        </a:rPr>
                      </a:br>
                      <a:r>
                        <a:rPr lang="en-US" sz="1400" b="0" i="0" baseline="0" dirty="0">
                          <a:solidFill>
                            <a:schemeClr val="tx1"/>
                          </a:solidFill>
                          <a:latin typeface="Arial" panose="020B0604020202020204" pitchFamily="34" charset="0"/>
                          <a:cs typeface="Arial" panose="020B0604020202020204" pitchFamily="34" charset="0"/>
                        </a:rPr>
                        <a:t>schizoaffective disorder. She experiences social anxiety and has issues with short term memory.</a:t>
                      </a:r>
                    </a:p>
                    <a:p>
                      <a:pPr>
                        <a:lnSpc>
                          <a:spcPts val="1800"/>
                        </a:lnSpc>
                        <a:spcBef>
                          <a:spcPts val="400"/>
                        </a:spcBef>
                        <a:spcAft>
                          <a:spcPts val="400"/>
                        </a:spcAft>
                      </a:pPr>
                      <a:r>
                        <a:rPr lang="en-US" sz="1400" b="0" i="0" baseline="0" dirty="0">
                          <a:solidFill>
                            <a:schemeClr val="tx1"/>
                          </a:solidFill>
                          <a:latin typeface="Arial" panose="020B0604020202020204" pitchFamily="34" charset="0"/>
                          <a:cs typeface="Arial" panose="020B0604020202020204" pitchFamily="34" charset="0"/>
                        </a:rPr>
                        <a:t>Lives in supportive housing, part time job.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4107125779"/>
                  </a:ext>
                </a:extLst>
              </a:tr>
              <a:tr h="865409">
                <a:tc>
                  <a:txBody>
                    <a:bodyPr/>
                    <a:lstStyle/>
                    <a:p>
                      <a:pPr algn="l">
                        <a:lnSpc>
                          <a:spcPts val="1800"/>
                        </a:lnSpc>
                        <a:spcBef>
                          <a:spcPts val="600"/>
                        </a:spcBef>
                        <a:spcAft>
                          <a:spcPts val="600"/>
                        </a:spcAft>
                      </a:pPr>
                      <a:r>
                        <a:rPr lang="en-US" sz="1400" b="1" i="0" baseline="0" dirty="0">
                          <a:solidFill>
                            <a:schemeClr val="bg1"/>
                          </a:solidFill>
                          <a:latin typeface="Arial" panose="020B0604020202020204" pitchFamily="34" charset="0"/>
                          <a:cs typeface="Arial" panose="020B0604020202020204" pitchFamily="34" charset="0"/>
                        </a:rPr>
                        <a:t>Past smoking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baseline="0" dirty="0">
                          <a:latin typeface="Arial" panose="020B0604020202020204" pitchFamily="34" charset="0"/>
                          <a:cs typeface="Arial" panose="020B0604020202020204" pitchFamily="34" charset="0"/>
                        </a:rPr>
                        <a:t>Smoking 23 cigarettes/day. Smoked since 13 years old. Smoke within 5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476263633"/>
                  </a:ext>
                </a:extLst>
              </a:tr>
              <a:tr h="619914">
                <a:tc>
                  <a:txBody>
                    <a:bodyPr/>
                    <a:lstStyle/>
                    <a:p>
                      <a:pPr algn="l">
                        <a:lnSpc>
                          <a:spcPts val="1800"/>
                        </a:lnSpc>
                        <a:spcBef>
                          <a:spcPts val="600"/>
                        </a:spcBef>
                        <a:spcAft>
                          <a:spcPts val="600"/>
                        </a:spcAft>
                      </a:pPr>
                      <a:r>
                        <a:rPr lang="en-US" sz="1400" b="1" i="0" baseline="0" dirty="0">
                          <a:solidFill>
                            <a:schemeClr val="bg1"/>
                          </a:solidFill>
                          <a:latin typeface="Arial" panose="020B0604020202020204" pitchFamily="34" charset="0"/>
                          <a:cs typeface="Arial" panose="020B0604020202020204" pitchFamily="34" charset="0"/>
                        </a:rPr>
                        <a:t>Readiness &amp; </a:t>
                      </a:r>
                      <a:br>
                        <a:rPr lang="en-US" sz="1400" b="1" i="0" baseline="0" dirty="0">
                          <a:solidFill>
                            <a:schemeClr val="bg1"/>
                          </a:solidFill>
                          <a:latin typeface="Arial" panose="020B0604020202020204" pitchFamily="34" charset="0"/>
                          <a:cs typeface="Arial" panose="020B0604020202020204" pitchFamily="34" charset="0"/>
                        </a:rPr>
                      </a:br>
                      <a:r>
                        <a:rPr lang="en-US" sz="1400" b="1" i="0" baseline="0" dirty="0">
                          <a:solidFill>
                            <a:schemeClr val="bg1"/>
                          </a:solidFill>
                          <a:latin typeface="Arial" panose="020B0604020202020204" pitchFamily="34" charset="0"/>
                          <a:cs typeface="Arial" panose="020B0604020202020204" pitchFamily="34" charset="0"/>
                        </a:rPr>
                        <a:t>motivation to quit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baseline="0" dirty="0">
                          <a:latin typeface="Arial" panose="020B0604020202020204" pitchFamily="34" charset="0"/>
                          <a:cs typeface="Arial" panose="020B0604020202020204" pitchFamily="34" charset="0"/>
                        </a:rPr>
                        <a:t>Health and wealth.</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331932257"/>
                  </a:ext>
                </a:extLst>
              </a:tr>
              <a:tr h="501027">
                <a:tc>
                  <a:txBody>
                    <a:bodyPr/>
                    <a:lstStyle/>
                    <a:p>
                      <a:pPr algn="l">
                        <a:lnSpc>
                          <a:spcPts val="1800"/>
                        </a:lnSpc>
                        <a:spcBef>
                          <a:spcPts val="600"/>
                        </a:spcBef>
                        <a:spcAft>
                          <a:spcPts val="600"/>
                        </a:spcAft>
                      </a:pPr>
                      <a:r>
                        <a:rPr lang="en-US" sz="1400" b="1" i="0" baseline="0" dirty="0">
                          <a:solidFill>
                            <a:schemeClr val="bg1"/>
                          </a:solidFill>
                          <a:latin typeface="Arial" panose="020B0604020202020204" pitchFamily="34" charset="0"/>
                          <a:cs typeface="Arial" panose="020B0604020202020204" pitchFamily="34" charset="0"/>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marL="6350" indent="0">
                        <a:lnSpc>
                          <a:spcPts val="1800"/>
                        </a:lnSpc>
                        <a:spcBef>
                          <a:spcPts val="400"/>
                        </a:spcBef>
                        <a:spcAft>
                          <a:spcPts val="400"/>
                        </a:spcAft>
                        <a:tabLst/>
                      </a:pPr>
                      <a:r>
                        <a:rPr lang="en-US" sz="1400" b="0" i="0" baseline="0" dirty="0">
                          <a:latin typeface="Arial" panose="020B0604020202020204" pitchFamily="34" charset="0"/>
                          <a:cs typeface="Arial" panose="020B0604020202020204" pitchFamily="34" charset="0"/>
                        </a:rPr>
                        <a:t>Cope with stress. Enjoys smoking.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206747704"/>
                  </a:ext>
                </a:extLst>
              </a:tr>
              <a:tr h="501027">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1" i="0" kern="1200" baseline="0" dirty="0">
                          <a:solidFill>
                            <a:schemeClr val="bg2"/>
                          </a:solidFill>
                          <a:effectLst/>
                          <a:latin typeface="Arial" panose="020B0604020202020204" pitchFamily="34" charset="0"/>
                          <a:ea typeface="+mn-ea"/>
                          <a:cs typeface="Arial" panose="020B0604020202020204" pitchFamily="34" charset="0"/>
                        </a:rPr>
                        <a:t>Medication choice</a:t>
                      </a:r>
                      <a:r>
                        <a:rPr lang="en-CA" sz="1400" b="1" i="0" baseline="0" dirty="0">
                          <a:solidFill>
                            <a:schemeClr val="bg2"/>
                          </a:solidFill>
                          <a:effectLst/>
                          <a:latin typeface="Arial" panose="020B0604020202020204" pitchFamily="34" charset="0"/>
                          <a:cs typeface="Arial" panose="020B0604020202020204" pitchFamily="34" charset="0"/>
                        </a:rPr>
                        <a:t> </a:t>
                      </a:r>
                      <a:endParaRPr lang="en-CA" sz="1400" b="1" i="0" baseline="0" dirty="0">
                        <a:solidFill>
                          <a:schemeClr val="bg2"/>
                        </a:solidFill>
                        <a:effectLst/>
                        <a:latin typeface="Arial" panose="020B0604020202020204" pitchFamily="34" charset="0"/>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kern="1200" baseline="0" dirty="0">
                          <a:solidFill>
                            <a:schemeClr val="dk1"/>
                          </a:solidFill>
                          <a:effectLst/>
                          <a:latin typeface="Arial" panose="020B0604020202020204" pitchFamily="34" charset="0"/>
                          <a:ea typeface="+mn-ea"/>
                          <a:cs typeface="Arial" panose="020B0604020202020204" pitchFamily="34" charset="0"/>
                        </a:rPr>
                        <a:t>Vape with 20mg nicotine </a:t>
                      </a:r>
                      <a:endParaRPr lang="en-CA" sz="1400" b="0" i="0" baseline="0" dirty="0">
                        <a:effectLst/>
                        <a:latin typeface="Arial" panose="020B0604020202020204" pitchFamily="34" charset="0"/>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2780533004"/>
                  </a:ext>
                </a:extLst>
              </a:tr>
              <a:tr h="501027">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1" i="0" baseline="0" dirty="0">
                          <a:solidFill>
                            <a:srgbClr val="FFFFFF"/>
                          </a:solidFill>
                          <a:effectLst/>
                          <a:latin typeface="+mn-lt"/>
                          <a:ea typeface="Times New Roman" panose="02020603050405020304" pitchFamily="18" charset="0"/>
                          <a:cs typeface="Arial" panose="020B0604020202020204" pitchFamily="34" charset="0"/>
                        </a:rPr>
                        <a:t>Risk situations</a:t>
                      </a:r>
                      <a:endParaRPr lang="en-CA" sz="1400" b="1" i="0" baseline="0" dirty="0">
                        <a:effectLst/>
                        <a:latin typeface="+mn-lt"/>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baseline="0" dirty="0">
                          <a:effectLst/>
                          <a:latin typeface="+mn-lt"/>
                          <a:ea typeface="Times New Roman" panose="02020603050405020304" pitchFamily="18" charset="0"/>
                          <a:cs typeface="Arial" panose="020B0604020202020204" pitchFamily="34" charset="0"/>
                        </a:rPr>
                        <a:t>When interacting with people who give here stress</a:t>
                      </a:r>
                      <a:endParaRPr lang="en-CA" sz="1400" b="0" i="0" baseline="0" dirty="0">
                        <a:effectLst/>
                        <a:latin typeface="+mn-lt"/>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1397393081"/>
                  </a:ext>
                </a:extLst>
              </a:tr>
              <a:tr h="504570">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1" i="0" baseline="0" dirty="0">
                          <a:solidFill>
                            <a:srgbClr val="FFFFFF"/>
                          </a:solidFill>
                          <a:effectLst/>
                          <a:latin typeface="+mn-lt"/>
                          <a:ea typeface="Times New Roman" panose="02020603050405020304" pitchFamily="18" charset="0"/>
                          <a:cs typeface="Times New Roman (Body CS)"/>
                        </a:rPr>
                        <a:t>High risk situations this week</a:t>
                      </a:r>
                      <a:endParaRPr lang="en-CA" sz="1400" b="1" i="0" baseline="0" dirty="0">
                        <a:effectLst/>
                        <a:latin typeface="+mn-lt"/>
                        <a:ea typeface="Times New Roman" panose="02020603050405020304" pitchFamily="18" charset="0"/>
                        <a:cs typeface="Times New Roman (Body CS)"/>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baseline="0" dirty="0">
                          <a:effectLst/>
                          <a:latin typeface="+mn-lt"/>
                          <a:ea typeface="Times New Roman" panose="02020603050405020304" pitchFamily="18" charset="0"/>
                          <a:cs typeface="Times New Roman (Body CS)"/>
                        </a:rPr>
                        <a:t>Will see her ex-boyfriend later in the week. Breaks at work. </a:t>
                      </a:r>
                      <a:endParaRPr lang="en-CA" sz="1400" b="0" i="0" baseline="0" dirty="0">
                        <a:effectLst/>
                        <a:latin typeface="+mn-lt"/>
                        <a:ea typeface="Times New Roman" panose="02020603050405020304" pitchFamily="18" charset="0"/>
                        <a:cs typeface="Times New Roman (Body CS)"/>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552976839"/>
                  </a:ext>
                </a:extLst>
              </a:tr>
            </a:tbl>
          </a:graphicData>
        </a:graphic>
      </p:graphicFrame>
      <p:grpSp>
        <p:nvGrpSpPr>
          <p:cNvPr id="6" name="Group 5">
            <a:extLst>
              <a:ext uri="{FF2B5EF4-FFF2-40B4-BE49-F238E27FC236}">
                <a16:creationId xmlns:a16="http://schemas.microsoft.com/office/drawing/2014/main" id="{E8D11BCB-1B5A-A2DA-BA68-7BF29B1A4C6A}"/>
              </a:ext>
            </a:extLst>
          </p:cNvPr>
          <p:cNvGrpSpPr/>
          <p:nvPr/>
        </p:nvGrpSpPr>
        <p:grpSpPr>
          <a:xfrm>
            <a:off x="6563267" y="4482929"/>
            <a:ext cx="2335696" cy="836307"/>
            <a:chOff x="6563267" y="4482929"/>
            <a:chExt cx="2335696" cy="836307"/>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3" name="Picture 12">
            <a:extLst>
              <a:ext uri="{FF2B5EF4-FFF2-40B4-BE49-F238E27FC236}">
                <a16:creationId xmlns:a16="http://schemas.microsoft.com/office/drawing/2014/main" id="{E3DD4936-FE18-8875-43E1-E507B9A302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8815" y="2588766"/>
            <a:ext cx="1779905" cy="1815465"/>
          </a:xfrm>
          <a:prstGeom prst="rect">
            <a:avLst/>
          </a:prstGeom>
        </p:spPr>
      </p:pic>
      <p:sp>
        <p:nvSpPr>
          <p:cNvPr id="12" name="Footer Placeholder 3">
            <a:extLst>
              <a:ext uri="{FF2B5EF4-FFF2-40B4-BE49-F238E27FC236}">
                <a16:creationId xmlns:a16="http://schemas.microsoft.com/office/drawing/2014/main" id="{94261BD0-A5BF-3E0C-BE99-6E27400F57E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CA" dirty="0"/>
              <a:t>Quit date or reduction date session</a:t>
            </a:r>
            <a:endParaRPr lang="en-US" dirty="0"/>
          </a:p>
        </p:txBody>
      </p:sp>
    </p:spTree>
    <p:extLst>
      <p:ext uri="{BB962C8B-B14F-4D97-AF65-F5344CB8AC3E}">
        <p14:creationId xmlns:p14="http://schemas.microsoft.com/office/powerpoint/2010/main" val="2766593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Gemma, 29</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pic>
        <p:nvPicPr>
          <p:cNvPr id="8" name="Picture 7">
            <a:extLst>
              <a:ext uri="{FF2B5EF4-FFF2-40B4-BE49-F238E27FC236}">
                <a16:creationId xmlns:a16="http://schemas.microsoft.com/office/drawing/2014/main" id="{3E84BAA0-E47B-A95C-19B3-C416139030D3}"/>
              </a:ext>
            </a:extLst>
          </p:cNvPr>
          <p:cNvPicPr>
            <a:picLocks noChangeAspect="1"/>
          </p:cNvPicPr>
          <p:nvPr/>
        </p:nvPicPr>
        <p:blipFill>
          <a:blip r:embed="rId3"/>
          <a:srcRect/>
          <a:stretch/>
        </p:blipFill>
        <p:spPr>
          <a:xfrm>
            <a:off x="0" y="0"/>
            <a:ext cx="9144000" cy="6858000"/>
          </a:xfrm>
          <a:prstGeom prst="rect">
            <a:avLst/>
          </a:prstGeom>
        </p:spPr>
      </p:pic>
      <p:sp>
        <p:nvSpPr>
          <p:cNvPr id="9" name="Subtitle 2">
            <a:extLst>
              <a:ext uri="{FF2B5EF4-FFF2-40B4-BE49-F238E27FC236}">
                <a16:creationId xmlns:a16="http://schemas.microsoft.com/office/drawing/2014/main" id="{05D8FDCE-2BC3-D56B-3EF7-27BB32ABB8D3}"/>
              </a:ext>
            </a:extLst>
          </p:cNvPr>
          <p:cNvSpPr txBox="1">
            <a:spLocks/>
          </p:cNvSpPr>
          <p:nvPr/>
        </p:nvSpPr>
        <p:spPr bwMode="auto">
          <a:xfrm>
            <a:off x="152400" y="922422"/>
            <a:ext cx="9144000" cy="1680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chemeClr val="accent1"/>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Arial" panose="020B0604020202020204" pitchFamily="34" charset="0"/>
                <a:ea typeface="Geneva" pitchFamily="-109" charset="0"/>
                <a:cs typeface="Arial" panose="020B0604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Arial" panose="020B0604020202020204" pitchFamily="34" charset="0"/>
                <a:ea typeface="+mn-ea"/>
                <a:cs typeface="Arial" panose="020B0604020202020204" pitchFamily="34" charset="0"/>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Gemma, 29</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spTree>
    <p:extLst>
      <p:ext uri="{BB962C8B-B14F-4D97-AF65-F5344CB8AC3E}">
        <p14:creationId xmlns:p14="http://schemas.microsoft.com/office/powerpoint/2010/main" val="4045970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E0ECE-04D3-24C0-3549-BCEC73E3E241}"/>
              </a:ext>
            </a:extLst>
          </p:cNvPr>
          <p:cNvSpPr>
            <a:spLocks noGrp="1"/>
          </p:cNvSpPr>
          <p:nvPr>
            <p:ph type="title"/>
          </p:nvPr>
        </p:nvSpPr>
        <p:spPr/>
        <p:txBody>
          <a:bodyPr/>
          <a:lstStyle/>
          <a:p>
            <a:r>
              <a:rPr lang="en-US" dirty="0"/>
              <a:t>Cut Down To Stop</a:t>
            </a:r>
          </a:p>
        </p:txBody>
      </p:sp>
      <p:sp>
        <p:nvSpPr>
          <p:cNvPr id="3" name="Text Placeholder 2">
            <a:extLst>
              <a:ext uri="{FF2B5EF4-FFF2-40B4-BE49-F238E27FC236}">
                <a16:creationId xmlns:a16="http://schemas.microsoft.com/office/drawing/2014/main" id="{822A6443-9A36-F111-7339-BF1536AF603A}"/>
              </a:ext>
            </a:extLst>
          </p:cNvPr>
          <p:cNvSpPr>
            <a:spLocks noGrp="1"/>
          </p:cNvSpPr>
          <p:nvPr>
            <p:ph type="body" idx="12"/>
          </p:nvPr>
        </p:nvSpPr>
        <p:spPr>
          <a:xfrm>
            <a:off x="571500" y="1752600"/>
            <a:ext cx="7966604" cy="1992923"/>
          </a:xfrm>
        </p:spPr>
        <p:txBody>
          <a:bodyPr/>
          <a:lstStyle/>
          <a:p>
            <a:pPr marL="0" indent="0">
              <a:spcBef>
                <a:spcPts val="300"/>
              </a:spcBef>
              <a:spcAft>
                <a:spcPts val="300"/>
              </a:spcAft>
              <a:buNone/>
            </a:pPr>
            <a:r>
              <a:rPr lang="en-US" sz="2000" b="1" dirty="0"/>
              <a:t>The Cut Down To Stop treatment will include three phases:</a:t>
            </a:r>
          </a:p>
          <a:p>
            <a:pPr>
              <a:spcBef>
                <a:spcPts val="300"/>
              </a:spcBef>
              <a:spcAft>
                <a:spcPts val="300"/>
              </a:spcAft>
            </a:pPr>
            <a:r>
              <a:rPr lang="en-US" dirty="0"/>
              <a:t>Phase One 		Preparation 		 	</a:t>
            </a:r>
          </a:p>
          <a:p>
            <a:pPr>
              <a:spcBef>
                <a:spcPts val="300"/>
              </a:spcBef>
              <a:spcAft>
                <a:spcPts val="300"/>
              </a:spcAft>
            </a:pPr>
            <a:r>
              <a:rPr lang="en-US" b="1" dirty="0">
                <a:solidFill>
                  <a:schemeClr val="accent1"/>
                </a:solidFill>
              </a:rPr>
              <a:t>Phase Two </a:t>
            </a:r>
            <a:r>
              <a:rPr lang="en-US" dirty="0">
                <a:solidFill>
                  <a:schemeClr val="accent1"/>
                </a:solidFill>
              </a:rPr>
              <a:t> 		</a:t>
            </a:r>
            <a:r>
              <a:rPr lang="en-US" b="1" dirty="0">
                <a:solidFill>
                  <a:schemeClr val="accent1"/>
                </a:solidFill>
              </a:rPr>
              <a:t>Cutting down with NRT / vape</a:t>
            </a:r>
            <a:r>
              <a:rPr lang="en-US" dirty="0">
                <a:solidFill>
                  <a:schemeClr val="accent1"/>
                </a:solidFill>
              </a:rPr>
              <a:t>	</a:t>
            </a:r>
          </a:p>
          <a:p>
            <a:pPr>
              <a:spcBef>
                <a:spcPts val="300"/>
              </a:spcBef>
              <a:spcAft>
                <a:spcPts val="300"/>
              </a:spcAft>
            </a:pPr>
            <a:r>
              <a:rPr lang="en-US" dirty="0"/>
              <a:t>Phase Three</a:t>
            </a:r>
            <a:r>
              <a:rPr lang="en-US" b="1" dirty="0"/>
              <a:t> </a:t>
            </a:r>
            <a:r>
              <a:rPr lang="en-US" dirty="0"/>
              <a:t> 		Stopping with NRT / vape		</a:t>
            </a:r>
          </a:p>
          <a:p>
            <a:pPr>
              <a:spcBef>
                <a:spcPts val="300"/>
              </a:spcBef>
              <a:spcAft>
                <a:spcPts val="300"/>
              </a:spcAft>
            </a:pPr>
            <a:endParaRPr lang="en-US" dirty="0"/>
          </a:p>
          <a:p>
            <a:pPr>
              <a:spcBef>
                <a:spcPts val="300"/>
              </a:spcBef>
              <a:spcAft>
                <a:spcPts val="300"/>
              </a:spcAft>
            </a:pPr>
            <a:endParaRPr lang="en-US" dirty="0"/>
          </a:p>
        </p:txBody>
      </p:sp>
      <p:sp>
        <p:nvSpPr>
          <p:cNvPr id="13" name="Footer Placeholder 3">
            <a:extLst>
              <a:ext uri="{FF2B5EF4-FFF2-40B4-BE49-F238E27FC236}">
                <a16:creationId xmlns:a16="http://schemas.microsoft.com/office/drawing/2014/main" id="{0661E71A-B9A6-811B-7A5A-C7C816CF22C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CA" dirty="0"/>
              <a:t>Quit date or reduction date session</a:t>
            </a:r>
            <a:endParaRPr lang="en-US" dirty="0"/>
          </a:p>
        </p:txBody>
      </p:sp>
      <p:sp>
        <p:nvSpPr>
          <p:cNvPr id="6" name="arrow 1">
            <a:extLst>
              <a:ext uri="{FF2B5EF4-FFF2-40B4-BE49-F238E27FC236}">
                <a16:creationId xmlns:a16="http://schemas.microsoft.com/office/drawing/2014/main" id="{CE9502D9-82A3-B871-F70D-110F23A07FD2}"/>
              </a:ext>
            </a:extLst>
          </p:cNvPr>
          <p:cNvSpPr/>
          <p:nvPr/>
        </p:nvSpPr>
        <p:spPr>
          <a:xfrm>
            <a:off x="2331058"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10" name="Rounded Rectangle 9">
            <a:extLst>
              <a:ext uri="{FF2B5EF4-FFF2-40B4-BE49-F238E27FC236}">
                <a16:creationId xmlns:a16="http://schemas.microsoft.com/office/drawing/2014/main" id="{9290259C-68A4-622F-6226-DF96EFA0DE66}"/>
              </a:ext>
            </a:extLst>
          </p:cNvPr>
          <p:cNvSpPr/>
          <p:nvPr/>
        </p:nvSpPr>
        <p:spPr bwMode="auto">
          <a:xfrm>
            <a:off x="684213" y="3817040"/>
            <a:ext cx="1521069" cy="838245"/>
          </a:xfrm>
          <a:prstGeom prst="roundRect">
            <a:avLst/>
          </a:prstGeom>
          <a:solidFill>
            <a:schemeClr val="tx2">
              <a:lumMod val="60000"/>
              <a:lumOff val="40000"/>
            </a:schemeClr>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Preparing to </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cut down</a:t>
            </a:r>
          </a:p>
        </p:txBody>
      </p:sp>
      <p:sp>
        <p:nvSpPr>
          <p:cNvPr id="14" name="Rounded Rectangle 13">
            <a:extLst>
              <a:ext uri="{FF2B5EF4-FFF2-40B4-BE49-F238E27FC236}">
                <a16:creationId xmlns:a16="http://schemas.microsoft.com/office/drawing/2014/main" id="{C344FFD0-7822-7ED7-BC3D-C5C9ACE69BD4}"/>
              </a:ext>
            </a:extLst>
          </p:cNvPr>
          <p:cNvSpPr/>
          <p:nvPr/>
        </p:nvSpPr>
        <p:spPr bwMode="auto">
          <a:xfrm>
            <a:off x="2768957"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Cutting down </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with NRT / Vape</a:t>
            </a:r>
          </a:p>
        </p:txBody>
      </p:sp>
      <p:sp>
        <p:nvSpPr>
          <p:cNvPr id="15" name="Rounded Rectangle 14">
            <a:extLst>
              <a:ext uri="{FF2B5EF4-FFF2-40B4-BE49-F238E27FC236}">
                <a16:creationId xmlns:a16="http://schemas.microsoft.com/office/drawing/2014/main" id="{F8F23132-7A0E-220B-1BC1-E413A68CC514}"/>
              </a:ext>
            </a:extLst>
          </p:cNvPr>
          <p:cNvSpPr/>
          <p:nvPr/>
        </p:nvSpPr>
        <p:spPr bwMode="auto">
          <a:xfrm>
            <a:off x="4853701" y="3817040"/>
            <a:ext cx="1521069" cy="838245"/>
          </a:xfrm>
          <a:prstGeom prst="roundRect">
            <a:avLst/>
          </a:prstGeom>
          <a:solidFill>
            <a:schemeClr val="tx2">
              <a:lumMod val="60000"/>
              <a:lumOff val="40000"/>
            </a:schemeClr>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Stopping</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Patch + oral</a:t>
            </a:r>
          </a:p>
        </p:txBody>
      </p:sp>
      <p:sp>
        <p:nvSpPr>
          <p:cNvPr id="16" name="Rounded Rectangle 15">
            <a:extLst>
              <a:ext uri="{FF2B5EF4-FFF2-40B4-BE49-F238E27FC236}">
                <a16:creationId xmlns:a16="http://schemas.microsoft.com/office/drawing/2014/main" id="{29EA5B54-031F-4432-BCD5-5802706FF7FD}"/>
              </a:ext>
            </a:extLst>
          </p:cNvPr>
          <p:cNvSpPr/>
          <p:nvPr/>
        </p:nvSpPr>
        <p:spPr bwMode="auto">
          <a:xfrm>
            <a:off x="6938445" y="3817040"/>
            <a:ext cx="1521069" cy="838245"/>
          </a:xfrm>
          <a:prstGeom prst="roundRect">
            <a:avLst/>
          </a:prstGeom>
          <a:solidFill>
            <a:schemeClr val="tx2">
              <a:lumMod val="60000"/>
              <a:lumOff val="40000"/>
            </a:schemeClr>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Staying smokefree</a:t>
            </a:r>
          </a:p>
        </p:txBody>
      </p:sp>
      <p:sp>
        <p:nvSpPr>
          <p:cNvPr id="17" name="arrow 1">
            <a:extLst>
              <a:ext uri="{FF2B5EF4-FFF2-40B4-BE49-F238E27FC236}">
                <a16:creationId xmlns:a16="http://schemas.microsoft.com/office/drawing/2014/main" id="{B2D8D43D-7024-1454-0A69-0CB4ACA7864E}"/>
              </a:ext>
            </a:extLst>
          </p:cNvPr>
          <p:cNvSpPr/>
          <p:nvPr/>
        </p:nvSpPr>
        <p:spPr>
          <a:xfrm>
            <a:off x="4415802"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18" name="arrow 1">
            <a:extLst>
              <a:ext uri="{FF2B5EF4-FFF2-40B4-BE49-F238E27FC236}">
                <a16:creationId xmlns:a16="http://schemas.microsoft.com/office/drawing/2014/main" id="{78893232-43B3-0615-625F-EAB6BF8C4F95}"/>
              </a:ext>
            </a:extLst>
          </p:cNvPr>
          <p:cNvSpPr/>
          <p:nvPr/>
        </p:nvSpPr>
        <p:spPr>
          <a:xfrm>
            <a:off x="6500546"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20" name="Text Placeholder 2">
            <a:extLst>
              <a:ext uri="{FF2B5EF4-FFF2-40B4-BE49-F238E27FC236}">
                <a16:creationId xmlns:a16="http://schemas.microsoft.com/office/drawing/2014/main" id="{3F3E9269-1BFF-3D8B-F090-0FE4F27C2E7D}"/>
              </a:ext>
            </a:extLst>
          </p:cNvPr>
          <p:cNvSpPr txBox="1">
            <a:spLocks/>
          </p:cNvSpPr>
          <p:nvPr/>
        </p:nvSpPr>
        <p:spPr bwMode="auto">
          <a:xfrm>
            <a:off x="571500" y="4974250"/>
            <a:ext cx="7966604" cy="95543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accent1"/>
                </a:solidFill>
                <a:latin typeface="Arial" panose="020B0604020202020204" pitchFamily="34" charset="0"/>
                <a:cs typeface="Arial" panose="020B0604020202020204" pitchFamily="34" charset="0"/>
              </a:rPr>
              <a:t>The length of each phase can be adapted in line </a:t>
            </a:r>
            <a:br>
              <a:rPr lang="en-US" b="1" dirty="0">
                <a:solidFill>
                  <a:schemeClr val="accent1"/>
                </a:solidFill>
                <a:latin typeface="Arial" panose="020B0604020202020204" pitchFamily="34" charset="0"/>
                <a:cs typeface="Arial" panose="020B0604020202020204" pitchFamily="34" charset="0"/>
              </a:rPr>
            </a:br>
            <a:r>
              <a:rPr lang="en-US" b="1" dirty="0">
                <a:solidFill>
                  <a:schemeClr val="accent1"/>
                </a:solidFill>
                <a:latin typeface="Arial" panose="020B0604020202020204" pitchFamily="34" charset="0"/>
                <a:cs typeface="Arial" panose="020B0604020202020204" pitchFamily="34" charset="0"/>
              </a:rPr>
              <a:t>with patient needs and their individual goals. </a:t>
            </a:r>
          </a:p>
        </p:txBody>
      </p:sp>
    </p:spTree>
    <p:extLst>
      <p:ext uri="{BB962C8B-B14F-4D97-AF65-F5344CB8AC3E}">
        <p14:creationId xmlns:p14="http://schemas.microsoft.com/office/powerpoint/2010/main" val="169311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1000"/>
                            </p:stCondLst>
                            <p:childTnLst>
                              <p:par>
                                <p:cTn id="30" presetID="10" presetClass="entr" presetSubtype="0" fill="hold" grpId="0" nodeType="after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2500"/>
                            </p:stCondLst>
                            <p:childTnLst>
                              <p:par>
                                <p:cTn id="38" presetID="10" presetClass="entr" presetSubtype="0" fill="hold" grpId="0" nodeType="after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000"/>
                            </p:stCondLst>
                            <p:childTnLst>
                              <p:par>
                                <p:cTn id="46" presetID="10" presetClass="entr" presetSubtype="0" fill="hold" grpId="0" nodeType="afterEffect">
                                  <p:stCondLst>
                                    <p:cond delay="5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5000"/>
                            </p:stCondLst>
                            <p:childTnLst>
                              <p:par>
                                <p:cTn id="50" presetID="10" presetClass="entr" presetSubtype="0" fill="hold" grpId="0" nodeType="afterEffect">
                                  <p:stCondLst>
                                    <p:cond delay="5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animBg="1"/>
      <p:bldP spid="16" grpId="0" animBg="1"/>
      <p:bldP spid="17" grpId="0" animBg="1"/>
      <p:bldP spid="18" grpId="0" animBg="1"/>
      <p:bldP spid="20" grpId="0"/>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0" ma:contentTypeDescription="Create a new document." ma:contentTypeScope="" ma:versionID="986692ec7579ec1998e3bda765b196fa">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0404805d658bc9923af7bca0f4f57891"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B4C8D59C-783D-4F6A-9348-6012C954A68E}"/>
</file>

<file path=customXml/itemProps2.xml><?xml version="1.0" encoding="utf-8"?>
<ds:datastoreItem xmlns:ds="http://schemas.openxmlformats.org/officeDocument/2006/customXml" ds:itemID="{0A1D7571-6DD7-40F0-8F09-914351A04CC1}"/>
</file>

<file path=customXml/itemProps3.xml><?xml version="1.0" encoding="utf-8"?>
<ds:datastoreItem xmlns:ds="http://schemas.openxmlformats.org/officeDocument/2006/customXml" ds:itemID="{5772B5D3-1B35-4C85-B89A-FBDD321C99E3}"/>
</file>

<file path=docProps/app.xml><?xml version="1.0" encoding="utf-8"?>
<Properties xmlns="http://schemas.openxmlformats.org/officeDocument/2006/extended-properties" xmlns:vt="http://schemas.openxmlformats.org/officeDocument/2006/docPropsVTypes">
  <TotalTime>31608</TotalTime>
  <Words>8229</Words>
  <Application>Microsoft Office PowerPoint</Application>
  <PresentationFormat>On-screen Show (4:3)</PresentationFormat>
  <Paragraphs>681</Paragraphs>
  <Slides>51</Slides>
  <Notes>51</Notes>
  <HiddenSlides>0</HiddenSlides>
  <MMClips>4</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51</vt:i4>
      </vt:variant>
    </vt:vector>
  </HeadingPairs>
  <TitlesOfParts>
    <vt:vector size="61" baseType="lpstr">
      <vt:lpstr>Arial</vt:lpstr>
      <vt:lpstr>Calibri</vt:lpstr>
      <vt:lpstr>Candara</vt:lpstr>
      <vt:lpstr>Century Gothic</vt:lpstr>
      <vt:lpstr>Courier New</vt:lpstr>
      <vt:lpstr>Lucida Grande</vt:lpstr>
      <vt:lpstr>Symbol</vt:lpstr>
      <vt:lpstr>System Font Regular</vt:lpstr>
      <vt:lpstr>Wingdings</vt:lpstr>
      <vt:lpstr>NCSCT</vt:lpstr>
      <vt:lpstr>PowerPoint Presentation</vt:lpstr>
      <vt:lpstr>PowerPoint Presentation</vt:lpstr>
      <vt:lpstr>Initial focus: Support through withdrawal  and dealing with urges to smoke</vt:lpstr>
      <vt:lpstr>PowerPoint Presentation</vt:lpstr>
      <vt:lpstr>Quit date session</vt:lpstr>
      <vt:lpstr>Quit date session</vt:lpstr>
      <vt:lpstr>Skills practice: patient 2</vt:lpstr>
      <vt:lpstr>PowerPoint Presentation</vt:lpstr>
      <vt:lpstr>Cut Down To Stop</vt:lpstr>
      <vt:lpstr>PowerPoint Presentation</vt:lpstr>
      <vt:lpstr>Strategies for cutting out cigarettes </vt:lpstr>
      <vt:lpstr>Skills practice: patient 4</vt:lpstr>
      <vt:lpstr>Reduction date session</vt:lpstr>
      <vt:lpstr>PowerPoint Presentation</vt:lpstr>
      <vt:lpstr>Key points</vt:lpstr>
      <vt:lpstr>PowerPoint Presentation</vt:lpstr>
      <vt:lpstr>PowerPoint Presentation</vt:lpstr>
      <vt:lpstr>PowerPoint Presentation</vt:lpstr>
      <vt:lpstr>Hameed’s story: Stopping smoking  while dealing with a mental health condition</vt:lpstr>
      <vt:lpstr>Follow-up sessions</vt:lpstr>
      <vt:lpstr>Follow-up sessions</vt:lpstr>
      <vt:lpstr>CDTS – Staying on track </vt:lpstr>
      <vt:lpstr>PowerPoint Presentation</vt:lpstr>
      <vt:lpstr>What is lapse?</vt:lpstr>
      <vt:lpstr>Responding to lapse</vt:lpstr>
      <vt:lpstr>Strategies aimed at preventing relapse</vt:lpstr>
      <vt:lpstr>Cut down, didn’t stop completely</vt:lpstr>
      <vt:lpstr>Quit but high carbon monoxide reading</vt:lpstr>
      <vt:lpstr>Advisor tools – Your coping plan</vt:lpstr>
      <vt:lpstr>PowerPoint Presentation</vt:lpstr>
      <vt:lpstr>Dealing with boredom and social connectivity</vt:lpstr>
      <vt:lpstr>PowerPoint Presentation</vt:lpstr>
      <vt:lpstr>PowerPoint Presentation</vt:lpstr>
      <vt:lpstr>PowerPoint Presentation</vt:lpstr>
      <vt:lpstr>Follow-up scenario</vt:lpstr>
      <vt:lpstr>PowerPoint Presentation</vt:lpstr>
      <vt:lpstr>Dealing with setbacks</vt:lpstr>
      <vt:lpstr>Follow-up scenario</vt:lpstr>
      <vt:lpstr>Final session</vt:lpstr>
      <vt:lpstr>PowerPoint Presentation</vt:lpstr>
      <vt:lpstr>PowerPoint Presentation</vt:lpstr>
      <vt:lpstr>Day 2 - Summary </vt:lpstr>
      <vt:lpstr>Day 2  - Summary </vt:lpstr>
      <vt:lpstr>Day 2 - Summary</vt:lpstr>
      <vt:lpstr>Day 2 - Summary</vt:lpstr>
      <vt:lpstr>PowerPoint Presentation</vt:lpstr>
      <vt:lpstr>Training and skills assessment</vt:lpstr>
      <vt:lpstr>NCSCT resources – ncsct.co.uk</vt:lpstr>
      <vt:lpstr>Mental health resources – ncsct.co.uk</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1660</cp:revision>
  <cp:lastPrinted>2021-04-19T06:44:37Z</cp:lastPrinted>
  <dcterms:created xsi:type="dcterms:W3CDTF">2019-04-01T09:21:54Z</dcterms:created>
  <dcterms:modified xsi:type="dcterms:W3CDTF">2022-08-09T14:50:37Z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ies>
</file>